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01" r:id="rId4"/>
  </p:sldMasterIdLst>
  <p:notesMasterIdLst>
    <p:notesMasterId r:id="rId23"/>
  </p:notesMasterIdLst>
  <p:sldIdLst>
    <p:sldId id="256" r:id="rId5"/>
    <p:sldId id="270" r:id="rId6"/>
    <p:sldId id="285" r:id="rId7"/>
    <p:sldId id="283" r:id="rId8"/>
    <p:sldId id="286" r:id="rId9"/>
    <p:sldId id="287" r:id="rId10"/>
    <p:sldId id="298" r:id="rId11"/>
    <p:sldId id="299" r:id="rId12"/>
    <p:sldId id="289" r:id="rId13"/>
    <p:sldId id="291" r:id="rId14"/>
    <p:sldId id="292" r:id="rId15"/>
    <p:sldId id="293" r:id="rId16"/>
    <p:sldId id="294" r:id="rId17"/>
    <p:sldId id="295" r:id="rId18"/>
    <p:sldId id="296" r:id="rId19"/>
    <p:sldId id="297" r:id="rId20"/>
    <p:sldId id="300"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41" autoAdjust="0"/>
    <p:restoredTop sz="96357" autoAdjust="0"/>
  </p:normalViewPr>
  <p:slideViewPr>
    <p:cSldViewPr snapToGrid="0">
      <p:cViewPr varScale="1">
        <p:scale>
          <a:sx n="74" d="100"/>
          <a:sy n="74" d="100"/>
        </p:scale>
        <p:origin x="292" y="56"/>
      </p:cViewPr>
      <p:guideLst/>
    </p:cSldViewPr>
  </p:slideViewPr>
  <p:outlineViewPr>
    <p:cViewPr>
      <p:scale>
        <a:sx n="33" d="100"/>
        <a:sy n="33" d="100"/>
      </p:scale>
      <p:origin x="0" y="-47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ghnesh%20S%20Udaiyar\Downloads\PYTHON%20Project\outpu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dirty="0"/>
              <a:t>Movie title wise runtime</a:t>
            </a:r>
          </a:p>
        </c:rich>
      </c:tx>
      <c:layout>
        <c:manualLayout>
          <c:xMode val="edge"/>
          <c:yMode val="edge"/>
          <c:x val="0.39439410532008384"/>
          <c:y val="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50266688538932636"/>
          <c:y val="0.18300925925925926"/>
          <c:w val="0.45055533683289584"/>
          <c:h val="0.61706802274715655"/>
        </c:manualLayout>
      </c:layout>
      <c:barChart>
        <c:barDir val="bar"/>
        <c:grouping val="clustered"/>
        <c:varyColors val="0"/>
        <c:ser>
          <c:idx val="0"/>
          <c:order val="0"/>
          <c:tx>
            <c:strRef>
              <c:f>output!$C$1</c:f>
              <c:strCache>
                <c:ptCount val="1"/>
                <c:pt idx="0">
                  <c:v>runtime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output!$B$2:$B$11</c:f>
              <c:strCache>
                <c:ptCount val="10"/>
                <c:pt idx="0">
                  <c:v>Gone with the Wind</c:v>
                </c:pt>
                <c:pt idx="1">
                  <c:v>The Lord of the Rings: The Return of the King</c:v>
                </c:pt>
                <c:pt idx="2">
                  <c:v>Schindler's List</c:v>
                </c:pt>
                <c:pt idx="3">
                  <c:v>Titanic</c:v>
                </c:pt>
                <c:pt idx="4">
                  <c:v>The Green Mile</c:v>
                </c:pt>
                <c:pt idx="5">
                  <c:v>King Kong</c:v>
                </c:pt>
                <c:pt idx="6">
                  <c:v>Pearl Harbor</c:v>
                </c:pt>
                <c:pt idx="7">
                  <c:v>Dances with Wolves</c:v>
                </c:pt>
                <c:pt idx="8">
                  <c:v>The Wolf of Wall Street</c:v>
                </c:pt>
                <c:pt idx="9">
                  <c:v>The Lord of the Rings: The Two Towers</c:v>
                </c:pt>
              </c:strCache>
            </c:strRef>
          </c:cat>
          <c:val>
            <c:numRef>
              <c:f>output!$C$2:$C$11</c:f>
              <c:numCache>
                <c:formatCode>General</c:formatCode>
                <c:ptCount val="10"/>
                <c:pt idx="0">
                  <c:v>238</c:v>
                </c:pt>
                <c:pt idx="1">
                  <c:v>201</c:v>
                </c:pt>
                <c:pt idx="2">
                  <c:v>195</c:v>
                </c:pt>
                <c:pt idx="3">
                  <c:v>194</c:v>
                </c:pt>
                <c:pt idx="4">
                  <c:v>189</c:v>
                </c:pt>
                <c:pt idx="5">
                  <c:v>187</c:v>
                </c:pt>
                <c:pt idx="6">
                  <c:v>183</c:v>
                </c:pt>
                <c:pt idx="7">
                  <c:v>181</c:v>
                </c:pt>
                <c:pt idx="8">
                  <c:v>180</c:v>
                </c:pt>
                <c:pt idx="9">
                  <c:v>179</c:v>
                </c:pt>
              </c:numCache>
            </c:numRef>
          </c:val>
          <c:extLst>
            <c:ext xmlns:c16="http://schemas.microsoft.com/office/drawing/2014/chart" uri="{C3380CC4-5D6E-409C-BE32-E72D297353CC}">
              <c16:uniqueId val="{00000000-7391-47FC-AF49-8DB10BD086C7}"/>
            </c:ext>
          </c:extLst>
        </c:ser>
        <c:dLbls>
          <c:dLblPos val="inEnd"/>
          <c:showLegendKey val="0"/>
          <c:showVal val="1"/>
          <c:showCatName val="0"/>
          <c:showSerName val="0"/>
          <c:showPercent val="0"/>
          <c:showBubbleSize val="0"/>
        </c:dLbls>
        <c:gapWidth val="65"/>
        <c:axId val="1344347439"/>
        <c:axId val="1049008447"/>
      </c:barChart>
      <c:catAx>
        <c:axId val="1344347439"/>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Movie_title</a:t>
                </a:r>
              </a:p>
            </c:rich>
          </c:tx>
          <c:layout>
            <c:manualLayout>
              <c:xMode val="edge"/>
              <c:yMode val="edge"/>
              <c:x val="5.8333333333333334E-2"/>
              <c:y val="0.34792067658209391"/>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049008447"/>
        <c:crosses val="autoZero"/>
        <c:auto val="1"/>
        <c:lblAlgn val="ctr"/>
        <c:lblOffset val="100"/>
        <c:noMultiLvlLbl val="0"/>
      </c:catAx>
      <c:valAx>
        <c:axId val="104900844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run time</a:t>
                </a:r>
              </a:p>
            </c:rich>
          </c:tx>
          <c:layout>
            <c:manualLayout>
              <c:xMode val="edge"/>
              <c:yMode val="edge"/>
              <c:x val="0.61681255468066487"/>
              <c:y val="0.88895815106445031"/>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344347439"/>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71059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1998093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7420489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4096156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3633296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752073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31871973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5730385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9691239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4138401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D0754-1959-7F4F-A198-3F4710E170D8}"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7" name="Rectangle 6">
            <a:extLst>
              <a:ext uri="{FF2B5EF4-FFF2-40B4-BE49-F238E27FC236}">
                <a16:creationId xmlns:a16="http://schemas.microsoft.com/office/drawing/2014/main" id="{8EEF7EF5-F115-0326-0FF1-4B2CD96B9184}"/>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 name="Straight Connector 7" title="Horizontal Rule Line">
            <a:extLst>
              <a:ext uri="{FF2B5EF4-FFF2-40B4-BE49-F238E27FC236}">
                <a16:creationId xmlns:a16="http://schemas.microsoft.com/office/drawing/2014/main" id="{92F950B3-29F8-B2C7-5AEF-2D2353CDBC39}"/>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249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9/20/2023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9/20/2023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9/20/2023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75451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9/20/2023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6874912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9/20/2023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1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64A5-3468-3F49-AD7A-0CF5EB762F89}" type="datetime1">
              <a:rPr lang="en-US" noProof="0" smtClean="0"/>
              <a:t>9/20/2023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08061841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6E73E-FB98-2A42-974A-9CD83D46C100}" type="datetime1">
              <a:rPr lang="en-US" noProof="0" smtClean="0"/>
              <a:t>9/20/2023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6746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115EF-7A83-9842-815E-554E5DEB63CD}" type="datetime1">
              <a:rPr lang="en-US" noProof="0" smtClean="0"/>
              <a:t>9/20/2023</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73000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097A0-4000-B744-87D8-18F42A934248}" type="datetime1">
              <a:rPr lang="en-US" noProof="0" smtClean="0"/>
              <a:t>9/20/2023</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7770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9/20/2023</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90910510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9/20/2023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711028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A90851AE-F437-A04B-ADE2-D5E346F2089C}" type="datetime1">
              <a:rPr lang="en-US" noProof="0" smtClean="0"/>
              <a:t>9/20/2023</a:t>
            </a:fld>
            <a:endParaRPr lang="en-US" noProof="0"/>
          </a:p>
        </p:txBody>
      </p:sp>
      <p:sp>
        <p:nvSpPr>
          <p:cNvPr id="6" name="Footer Placeholder 5"/>
          <p:cNvSpPr>
            <a:spLocks noGrp="1"/>
          </p:cNvSpPr>
          <p:nvPr>
            <p:ph type="ftr" sz="quarter" idx="11"/>
          </p:nvPr>
        </p:nvSpPr>
        <p:spPr>
          <a:xfrm>
            <a:off x="1141412" y="5883275"/>
            <a:ext cx="5105400" cy="365125"/>
          </a:xfrm>
        </p:spPr>
        <p:txBody>
          <a:bodyPr/>
          <a:lstStyle/>
          <a:p>
            <a:endParaRPr lang="en-US" noProof="0"/>
          </a:p>
        </p:txBody>
      </p:sp>
      <p:sp>
        <p:nvSpPr>
          <p:cNvPr id="7" name="Slide Number Placeholder 6"/>
          <p:cNvSpPr>
            <a:spLocks noGrp="1"/>
          </p:cNvSpPr>
          <p:nvPr>
            <p:ph type="sldNum" sz="quarter" idx="12"/>
          </p:nvPr>
        </p:nvSpPr>
        <p:spPr>
          <a:xfrm>
            <a:off x="10742612" y="5883275"/>
            <a:ext cx="322567" cy="365125"/>
          </a:xfrm>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0621756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90851AE-F437-A04B-ADE2-D5E346F2089C}" type="datetime1">
              <a:rPr lang="en-US" noProof="0" smtClean="0"/>
              <a:t>9/20/2023</a:t>
            </a:fld>
            <a:endParaRPr lang="en-US" noProof="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noProof="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401097100"/>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480" r:id="rId19"/>
    <p:sldLayoutId id="2147484495" r:id="rId20"/>
    <p:sldLayoutId id="2147484490" r:id="rId21"/>
    <p:sldLayoutId id="2147484491" r:id="rId22"/>
    <p:sldLayoutId id="2147484492" r:id="rId23"/>
    <p:sldLayoutId id="2147484493" r:id="rId24"/>
    <p:sldLayoutId id="2147484496" r:id="rId25"/>
    <p:sldLayoutId id="2147484498" r:id="rId26"/>
    <p:sldLayoutId id="2147484499" r:id="rId27"/>
    <p:sldLayoutId id="2147484500" r:id="rId28"/>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1235102"/>
            <a:ext cx="5670487" cy="4268965"/>
          </a:xfrm>
        </p:spPr>
        <p:txBody>
          <a:bodyPr/>
          <a:lstStyle/>
          <a:p>
            <a:r>
              <a:rPr lang="en-US" dirty="0"/>
              <a:t> </a:t>
            </a:r>
            <a:endParaRPr lang="en-US" u="sng" dirty="0">
              <a:effectLst>
                <a:outerShdw blurRad="38100" dist="38100" dir="2700000" algn="tl">
                  <a:srgbClr val="000000">
                    <a:alpha val="43137"/>
                  </a:srgbClr>
                </a:outerShdw>
              </a:effectLst>
            </a:endParaRPr>
          </a:p>
        </p:txBody>
      </p:sp>
      <p:sp>
        <p:nvSpPr>
          <p:cNvPr id="5" name="Subtitle 2">
            <a:extLst>
              <a:ext uri="{FF2B5EF4-FFF2-40B4-BE49-F238E27FC236}">
                <a16:creationId xmlns:a16="http://schemas.microsoft.com/office/drawing/2014/main" id="{C2BD7C29-B10B-ABD6-D4D5-8F8AA366678B}"/>
              </a:ext>
            </a:extLst>
          </p:cNvPr>
          <p:cNvSpPr>
            <a:spLocks noGrp="1"/>
          </p:cNvSpPr>
          <p:nvPr>
            <p:ph type="subTitle" idx="1"/>
          </p:nvPr>
        </p:nvSpPr>
        <p:spPr>
          <a:xfrm>
            <a:off x="201602" y="897147"/>
            <a:ext cx="5250292" cy="5331480"/>
          </a:xfrm>
        </p:spPr>
        <p:txBody>
          <a:bodyPr>
            <a:normAutofit/>
          </a:bodyPr>
          <a:lstStyle/>
          <a:p>
            <a:pPr algn="l">
              <a:lnSpc>
                <a:spcPct val="170000"/>
              </a:lnSpc>
            </a:pPr>
            <a:r>
              <a:rPr lang="en-US" sz="2000" b="1" dirty="0"/>
              <a:t>Project by,</a:t>
            </a:r>
          </a:p>
          <a:p>
            <a:pPr algn="l">
              <a:lnSpc>
                <a:spcPct val="170000"/>
              </a:lnSpc>
            </a:pPr>
            <a:r>
              <a:rPr lang="en-US" sz="2000" b="1" dirty="0"/>
              <a:t>						Date- 12/09/2023</a:t>
            </a:r>
          </a:p>
          <a:p>
            <a:pPr algn="l">
              <a:lnSpc>
                <a:spcPct val="170000"/>
              </a:lnSpc>
            </a:pPr>
            <a:r>
              <a:rPr lang="en-US" sz="2000" b="1" dirty="0"/>
              <a:t>Name-Vighnesh S Udaiyar</a:t>
            </a:r>
          </a:p>
          <a:p>
            <a:pPr algn="l">
              <a:lnSpc>
                <a:spcPct val="170000"/>
              </a:lnSpc>
            </a:pPr>
            <a:r>
              <a:rPr lang="en-US" sz="2000" b="1" dirty="0"/>
              <a:t>Course Name- Data Analysis</a:t>
            </a:r>
          </a:p>
          <a:p>
            <a:pPr algn="l">
              <a:lnSpc>
                <a:spcPct val="170000"/>
              </a:lnSpc>
            </a:pPr>
            <a:r>
              <a:rPr lang="en-US" sz="2000" b="1" dirty="0"/>
              <a:t>Batch –January 2023</a:t>
            </a:r>
          </a:p>
          <a:p>
            <a:pPr algn="l">
              <a:lnSpc>
                <a:spcPct val="170000"/>
              </a:lnSpc>
            </a:pPr>
            <a:r>
              <a:rPr lang="en-US" sz="2000" b="1" dirty="0"/>
              <a:t>Wave- DAS31</a:t>
            </a:r>
          </a:p>
          <a:p>
            <a:pPr algn="l">
              <a:lnSpc>
                <a:spcPct val="170000"/>
              </a:lnSpc>
            </a:pPr>
            <a:r>
              <a:rPr lang="en-US" sz="2000" b="1" dirty="0"/>
              <a:t>Mentor- Mr. Sagar Bhilare</a:t>
            </a:r>
          </a:p>
          <a:p>
            <a:pPr marL="285750" indent="-285750" algn="l">
              <a:buFont typeface="Arial" panose="020B0604020202020204" pitchFamily="34" charset="0"/>
              <a:buChar char="•"/>
            </a:pPr>
            <a:endParaRPr lang="en-US" sz="2000" dirty="0"/>
          </a:p>
          <a:p>
            <a:pPr algn="l"/>
            <a:endParaRPr lang="en-IN" sz="2000" dirty="0"/>
          </a:p>
        </p:txBody>
      </p:sp>
      <p:sp>
        <p:nvSpPr>
          <p:cNvPr id="4" name="TextBox 3">
            <a:extLst>
              <a:ext uri="{FF2B5EF4-FFF2-40B4-BE49-F238E27FC236}">
                <a16:creationId xmlns:a16="http://schemas.microsoft.com/office/drawing/2014/main" id="{CAB7A534-2A98-7EB1-59EE-4CF71EDE3AF6}"/>
              </a:ext>
            </a:extLst>
          </p:cNvPr>
          <p:cNvSpPr txBox="1"/>
          <p:nvPr/>
        </p:nvSpPr>
        <p:spPr>
          <a:xfrm>
            <a:off x="2130725" y="284672"/>
            <a:ext cx="7496354" cy="707886"/>
          </a:xfrm>
          <a:prstGeom prst="rect">
            <a:avLst/>
          </a:prstGeom>
          <a:solidFill>
            <a:schemeClr val="accent2">
              <a:lumMod val="75000"/>
            </a:schemeClr>
          </a:solidFill>
        </p:spPr>
        <p:txBody>
          <a:bodyPr wrap="square" rtlCol="0">
            <a:spAutoFit/>
          </a:bodyPr>
          <a:lstStyle/>
          <a:p>
            <a:pPr algn="ctr"/>
            <a:r>
              <a:rPr lang="en-US" sz="4000" dirty="0"/>
              <a:t>TMDB MOVIE DATA ANALYSIS</a:t>
            </a:r>
            <a:endParaRPr lang="en-IN" sz="4000" dirty="0"/>
          </a:p>
        </p:txBody>
      </p:sp>
      <p:pic>
        <p:nvPicPr>
          <p:cNvPr id="7" name="Picture 6">
            <a:extLst>
              <a:ext uri="{FF2B5EF4-FFF2-40B4-BE49-F238E27FC236}">
                <a16:creationId xmlns:a16="http://schemas.microsoft.com/office/drawing/2014/main" id="{8BB8A3E5-2776-15B9-2FCD-F8D3F3DAA8E3}"/>
              </a:ext>
            </a:extLst>
          </p:cNvPr>
          <p:cNvPicPr>
            <a:picLocks noChangeAspect="1"/>
          </p:cNvPicPr>
          <p:nvPr/>
        </p:nvPicPr>
        <p:blipFill>
          <a:blip r:embed="rId2"/>
          <a:stretch>
            <a:fillRect/>
          </a:stretch>
        </p:blipFill>
        <p:spPr>
          <a:xfrm>
            <a:off x="6245525" y="1233765"/>
            <a:ext cx="4370105" cy="4217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D023F89B-1F95-F8BB-AD58-B72C809FBBA5}"/>
              </a:ext>
            </a:extLst>
          </p:cNvPr>
          <p:cNvSpPr txBox="1"/>
          <p:nvPr/>
        </p:nvSpPr>
        <p:spPr>
          <a:xfrm>
            <a:off x="2130725" y="315449"/>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Tree>
    <p:extLst>
      <p:ext uri="{BB962C8B-B14F-4D97-AF65-F5344CB8AC3E}">
        <p14:creationId xmlns:p14="http://schemas.microsoft.com/office/powerpoint/2010/main" val="119388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1068300"/>
            <a:ext cx="5887961" cy="1525651"/>
          </a:xfrm>
          <a:ln w="12700">
            <a:solidFill>
              <a:schemeClr val="tx1"/>
            </a:solidFill>
          </a:ln>
        </p:spPr>
        <p:txBody>
          <a:bodyPr>
            <a:normAutofit/>
          </a:bodyPr>
          <a:lstStyle/>
          <a:p>
            <a:r>
              <a:rPr lang="en-US" sz="1400" b="1" dirty="0"/>
              <a:t>SYNTAX:</a:t>
            </a:r>
            <a:br>
              <a:rPr lang="en-US" sz="1400" b="1" dirty="0"/>
            </a:br>
            <a:br>
              <a:rPr lang="en-US" sz="1400" b="1" dirty="0"/>
            </a:br>
            <a:r>
              <a:rPr lang="en-US" sz="1400" b="1" dirty="0"/>
              <a:t>top10_budget=</a:t>
            </a:r>
            <a:r>
              <a:rPr lang="en-US" sz="1400" b="1" dirty="0" err="1"/>
              <a:t>df.groupby</a:t>
            </a:r>
            <a:r>
              <a:rPr lang="en-US" sz="1400" b="1" dirty="0"/>
              <a:t>('</a:t>
            </a:r>
            <a:r>
              <a:rPr lang="en-US" sz="1400" b="1" dirty="0" err="1"/>
              <a:t>original_title</a:t>
            </a:r>
            <a:r>
              <a:rPr lang="en-US" sz="1400" b="1" dirty="0"/>
              <a:t>')[['budget']].min()</a:t>
            </a:r>
            <a:br>
              <a:rPr lang="en-US" sz="1400" b="1" dirty="0"/>
            </a:br>
            <a:r>
              <a:rPr lang="en-US" sz="1400" b="1" dirty="0" err="1"/>
              <a:t>sorted_budg</a:t>
            </a:r>
            <a:r>
              <a:rPr lang="en-US" sz="1400" b="1" dirty="0"/>
              <a:t>=top10_budget.sort_values('budget')[:10]</a:t>
            </a:r>
            <a:br>
              <a:rPr lang="en-US" sz="1400" b="1" dirty="0"/>
            </a:br>
            <a:r>
              <a:rPr lang="en-US" sz="1400" b="1" dirty="0" err="1"/>
              <a:t>sorted_budg</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448883" y="1249345"/>
            <a:ext cx="4985759" cy="448574"/>
          </a:xfrm>
          <a:ln w="28575">
            <a:solidFill>
              <a:schemeClr val="tx1"/>
            </a:solidFill>
          </a:ln>
        </p:spPr>
        <p:txBody>
          <a:bodyPr/>
          <a:lstStyle/>
          <a:p>
            <a:pPr algn="l"/>
            <a:r>
              <a:rPr lang="en-US" sz="1400" b="1" dirty="0"/>
              <a:t>#Task 6.ii Display the top movies with the least budget</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pic>
        <p:nvPicPr>
          <p:cNvPr id="6" name="Picture 5">
            <a:extLst>
              <a:ext uri="{FF2B5EF4-FFF2-40B4-BE49-F238E27FC236}">
                <a16:creationId xmlns:a16="http://schemas.microsoft.com/office/drawing/2014/main" id="{95513471-6682-51BF-934C-12510958EBDA}"/>
              </a:ext>
            </a:extLst>
          </p:cNvPr>
          <p:cNvPicPr>
            <a:picLocks noChangeAspect="1"/>
          </p:cNvPicPr>
          <p:nvPr/>
        </p:nvPicPr>
        <p:blipFill>
          <a:blip r:embed="rId2"/>
          <a:stretch>
            <a:fillRect/>
          </a:stretch>
        </p:blipFill>
        <p:spPr>
          <a:xfrm>
            <a:off x="5887097" y="3232195"/>
            <a:ext cx="5377526" cy="3449349"/>
          </a:xfrm>
          <a:prstGeom prst="rect">
            <a:avLst/>
          </a:prstGeom>
        </p:spPr>
      </p:pic>
      <p:sp>
        <p:nvSpPr>
          <p:cNvPr id="7" name="TextBox 6">
            <a:extLst>
              <a:ext uri="{FF2B5EF4-FFF2-40B4-BE49-F238E27FC236}">
                <a16:creationId xmlns:a16="http://schemas.microsoft.com/office/drawing/2014/main" id="{34457BE9-2591-5408-62A8-6E208F5DFAC2}"/>
              </a:ext>
            </a:extLst>
          </p:cNvPr>
          <p:cNvSpPr txBox="1"/>
          <p:nvPr/>
        </p:nvSpPr>
        <p:spPr>
          <a:xfrm>
            <a:off x="57116" y="2774996"/>
            <a:ext cx="5377526" cy="116955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r>
              <a:rPr lang="en-US" sz="1400" b="1" dirty="0">
                <a:solidFill>
                  <a:srgbClr val="FF0000"/>
                </a:solidFill>
              </a:rPr>
              <a:t>The top 10 movies with the </a:t>
            </a:r>
            <a:r>
              <a:rPr lang="en-US" sz="1400" b="1" dirty="0" err="1">
                <a:solidFill>
                  <a:srgbClr val="FF0000"/>
                </a:solidFill>
              </a:rPr>
              <a:t>the</a:t>
            </a:r>
            <a:r>
              <a:rPr lang="en-US" sz="1400" b="1" dirty="0">
                <a:solidFill>
                  <a:srgbClr val="FF0000"/>
                </a:solidFill>
              </a:rPr>
              <a:t> least budget are shown in the right.</a:t>
            </a:r>
          </a:p>
          <a:p>
            <a:pPr marL="285750" indent="-285750" algn="l">
              <a:buFont typeface="Arial" panose="020B0604020202020204" pitchFamily="34" charset="0"/>
              <a:buChar char="•"/>
            </a:pPr>
            <a:r>
              <a:rPr lang="en-US" sz="1400" b="1" dirty="0">
                <a:solidFill>
                  <a:srgbClr val="FF0000"/>
                </a:solidFill>
              </a:rPr>
              <a:t>‘Modern times’ has least budget among the </a:t>
            </a:r>
          </a:p>
          <a:p>
            <a:pPr marL="285750" indent="-285750" algn="l">
              <a:buFont typeface="Arial" panose="020B0604020202020204" pitchFamily="34" charset="0"/>
              <a:buChar char="•"/>
            </a:pPr>
            <a:r>
              <a:rPr lang="en-US" sz="1400" b="1" dirty="0">
                <a:solidFill>
                  <a:srgbClr val="FF0000"/>
                </a:solidFill>
              </a:rPr>
              <a:t>top 10.</a:t>
            </a:r>
          </a:p>
        </p:txBody>
      </p:sp>
      <p:pic>
        <p:nvPicPr>
          <p:cNvPr id="8" name="Picture 7">
            <a:extLst>
              <a:ext uri="{FF2B5EF4-FFF2-40B4-BE49-F238E27FC236}">
                <a16:creationId xmlns:a16="http://schemas.microsoft.com/office/drawing/2014/main" id="{DFD280F5-8A65-608D-94A4-4CECE3386E33}"/>
              </a:ext>
            </a:extLst>
          </p:cNvPr>
          <p:cNvPicPr>
            <a:picLocks noChangeAspect="1"/>
          </p:cNvPicPr>
          <p:nvPr/>
        </p:nvPicPr>
        <p:blipFill>
          <a:blip r:embed="rId3"/>
          <a:stretch>
            <a:fillRect/>
          </a:stretch>
        </p:blipFill>
        <p:spPr>
          <a:xfrm>
            <a:off x="4433111" y="3558192"/>
            <a:ext cx="910586" cy="320753"/>
          </a:xfrm>
          <a:prstGeom prst="rect">
            <a:avLst/>
          </a:prstGeom>
        </p:spPr>
      </p:pic>
      <p:sp>
        <p:nvSpPr>
          <p:cNvPr id="10" name="TextBox 9">
            <a:extLst>
              <a:ext uri="{FF2B5EF4-FFF2-40B4-BE49-F238E27FC236}">
                <a16:creationId xmlns:a16="http://schemas.microsoft.com/office/drawing/2014/main" id="{BE5EEDD1-5F12-D6B4-8EFC-3A5EF62AC2CC}"/>
              </a:ext>
            </a:extLst>
          </p:cNvPr>
          <p:cNvSpPr txBox="1"/>
          <p:nvPr/>
        </p:nvSpPr>
        <p:spPr>
          <a:xfrm>
            <a:off x="5887097" y="2774995"/>
            <a:ext cx="1143432" cy="307777"/>
          </a:xfrm>
          <a:prstGeom prst="rect">
            <a:avLst/>
          </a:prstGeom>
          <a:noFill/>
          <a:ln w="12700">
            <a:noFill/>
          </a:ln>
        </p:spPr>
        <p:txBody>
          <a:bodyPr wrap="square" rtlCol="0">
            <a:spAutoFit/>
          </a:bodyPr>
          <a:lstStyle/>
          <a:p>
            <a:r>
              <a:rPr lang="en-IN" sz="1400" b="1" dirty="0"/>
              <a:t>Output </a:t>
            </a:r>
          </a:p>
        </p:txBody>
      </p:sp>
    </p:spTree>
    <p:extLst>
      <p:ext uri="{BB962C8B-B14F-4D97-AF65-F5344CB8AC3E}">
        <p14:creationId xmlns:p14="http://schemas.microsoft.com/office/powerpoint/2010/main" val="179192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1068301"/>
            <a:ext cx="5887961" cy="1295338"/>
          </a:xfrm>
          <a:ln w="12700">
            <a:solidFill>
              <a:schemeClr val="tx1"/>
            </a:solidFill>
          </a:ln>
        </p:spPr>
        <p:txBody>
          <a:bodyPr>
            <a:normAutofit/>
          </a:bodyPr>
          <a:lstStyle/>
          <a:p>
            <a:r>
              <a:rPr lang="en-US" sz="1400" b="1" dirty="0"/>
              <a:t>SYNTAX:</a:t>
            </a:r>
            <a:br>
              <a:rPr lang="en-US" sz="1400" b="1" dirty="0"/>
            </a:br>
            <a:br>
              <a:rPr lang="en-US" sz="1400" b="1" dirty="0"/>
            </a:br>
            <a:r>
              <a:rPr lang="en-US" sz="1400" b="1" dirty="0"/>
              <a:t>correlation=</a:t>
            </a:r>
            <a:r>
              <a:rPr lang="en-US" sz="1400" b="1" dirty="0" err="1"/>
              <a:t>df</a:t>
            </a:r>
            <a:r>
              <a:rPr lang="en-US" sz="1400" b="1" dirty="0"/>
              <a:t>['budget'].</a:t>
            </a:r>
            <a:r>
              <a:rPr lang="en-US" sz="1400" b="1" dirty="0" err="1"/>
              <a:t>corr</a:t>
            </a:r>
            <a:r>
              <a:rPr lang="en-US" sz="1400" b="1" dirty="0"/>
              <a:t>(</a:t>
            </a:r>
            <a:r>
              <a:rPr lang="en-US" sz="1400" b="1" dirty="0" err="1"/>
              <a:t>df</a:t>
            </a:r>
            <a:r>
              <a:rPr lang="en-US" sz="1400" b="1" dirty="0"/>
              <a:t>['popularity'])</a:t>
            </a:r>
            <a:br>
              <a:rPr lang="en-US" sz="1400" b="1" dirty="0"/>
            </a:br>
            <a:r>
              <a:rPr lang="en-US" sz="1400" b="1" dirty="0"/>
              <a:t>print(</a:t>
            </a:r>
            <a:r>
              <a:rPr lang="en-US" sz="1400" b="1" dirty="0" err="1"/>
              <a:t>f"Correlation</a:t>
            </a:r>
            <a:r>
              <a:rPr lang="en-US" sz="1400" b="1" dirty="0"/>
              <a:t> between budget and popularity: {correlation}")</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1465" y="1068300"/>
            <a:ext cx="5253177" cy="769126"/>
          </a:xfrm>
          <a:ln w="28575">
            <a:solidFill>
              <a:schemeClr val="tx1"/>
            </a:solidFill>
          </a:ln>
        </p:spPr>
        <p:txBody>
          <a:bodyPr/>
          <a:lstStyle/>
          <a:p>
            <a:pPr algn="l"/>
            <a:r>
              <a:rPr lang="en-US" sz="1400" b="1" dirty="0"/>
              <a:t>#Task 7 How are popularities of movies with the movies budgets? Are they correlated or totally uncorrelated with each other ?write the interpretation of our analysis </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7" name="TextBox 6">
            <a:extLst>
              <a:ext uri="{FF2B5EF4-FFF2-40B4-BE49-F238E27FC236}">
                <a16:creationId xmlns:a16="http://schemas.microsoft.com/office/drawing/2014/main" id="{34457BE9-2591-5408-62A8-6E208F5DFAC2}"/>
              </a:ext>
            </a:extLst>
          </p:cNvPr>
          <p:cNvSpPr txBox="1"/>
          <p:nvPr/>
        </p:nvSpPr>
        <p:spPr>
          <a:xfrm>
            <a:off x="57116" y="2774996"/>
            <a:ext cx="5377526" cy="3108543"/>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buFont typeface="Arial" panose="020B0604020202020204" pitchFamily="34" charset="0"/>
              <a:buChar char="•"/>
            </a:pPr>
            <a:r>
              <a:rPr lang="en-US" altLang="en-US" sz="1400" b="1" dirty="0">
                <a:solidFill>
                  <a:srgbClr val="FF0000"/>
                </a:solidFill>
              </a:rPr>
              <a:t>Correlation between budget and popularity: 0.431</a:t>
            </a:r>
          </a:p>
          <a:p>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This means there is a weak positive correlation.</a:t>
            </a:r>
          </a:p>
          <a:p>
            <a:pPr marL="285750" indent="-285750">
              <a:buFont typeface="Arial" panose="020B0604020202020204" pitchFamily="34" charset="0"/>
              <a:buChar char="•"/>
            </a:pPr>
            <a:r>
              <a:rPr lang="en-US" sz="1400" b="1" dirty="0">
                <a:solidFill>
                  <a:srgbClr val="FF0000"/>
                </a:solidFill>
              </a:rPr>
              <a:t>On the basis of only vote count the top performing movie is inception i.e. this movie has got the maximum votes.</a:t>
            </a:r>
          </a:p>
          <a:p>
            <a:pPr marL="285750" indent="-285750">
              <a:buFont typeface="Arial" panose="020B0604020202020204" pitchFamily="34" charset="0"/>
              <a:buChar char="•"/>
            </a:pPr>
            <a:r>
              <a:rPr lang="en-US" sz="1400" b="1" dirty="0">
                <a:solidFill>
                  <a:srgbClr val="FF0000"/>
                </a:solidFill>
              </a:rPr>
              <a:t>On the basis of revenue generation movie avatar and titanic are the top performers. </a:t>
            </a:r>
          </a:p>
          <a:p>
            <a:pPr marL="285750" indent="-285750">
              <a:buFont typeface="Arial" panose="020B0604020202020204" pitchFamily="34" charset="0"/>
              <a:buChar char="•"/>
            </a:pPr>
            <a:r>
              <a:rPr lang="en-US" sz="1400" b="1" dirty="0">
                <a:solidFill>
                  <a:srgbClr val="FF0000"/>
                </a:solidFill>
              </a:rPr>
              <a:t>On the basis of the correlation between revenue and vote count , we are getting similar number of movies that are performing and not doing so well.</a:t>
            </a:r>
          </a:p>
          <a:p>
            <a:pPr marL="285750" indent="-285750">
              <a:buFont typeface="Arial" panose="020B0604020202020204" pitchFamily="34" charset="0"/>
              <a:buChar char="•"/>
            </a:pPr>
            <a:r>
              <a:rPr lang="en-US" sz="1400" b="1" dirty="0">
                <a:solidFill>
                  <a:srgbClr val="FF0000"/>
                </a:solidFill>
              </a:rPr>
              <a:t>Only vote count cannot tell whether a movie will be a commercial success or not.</a:t>
            </a:r>
          </a:p>
          <a:p>
            <a:pPr marL="285750" indent="-285750" algn="l">
              <a:buFont typeface="Arial" panose="020B0604020202020204" pitchFamily="34" charset="0"/>
              <a:buChar char="•"/>
            </a:pPr>
            <a:endParaRPr lang="en-US" sz="1400" b="1" dirty="0">
              <a:solidFill>
                <a:srgbClr val="FF0000"/>
              </a:solidFill>
            </a:endParaRPr>
          </a:p>
        </p:txBody>
      </p:sp>
      <p:sp>
        <p:nvSpPr>
          <p:cNvPr id="11" name="Rectangle 2">
            <a:extLst>
              <a:ext uri="{FF2B5EF4-FFF2-40B4-BE49-F238E27FC236}">
                <a16:creationId xmlns:a16="http://schemas.microsoft.com/office/drawing/2014/main" id="{9D135ECC-1D03-9E95-D0B1-805D059FCCB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3F2948D-7AD8-9812-8DA1-0983B642872E}"/>
              </a:ext>
            </a:extLst>
          </p:cNvPr>
          <p:cNvSpPr txBox="1"/>
          <p:nvPr/>
        </p:nvSpPr>
        <p:spPr>
          <a:xfrm>
            <a:off x="6016491" y="2702842"/>
            <a:ext cx="1143432" cy="307777"/>
          </a:xfrm>
          <a:prstGeom prst="rect">
            <a:avLst/>
          </a:prstGeom>
          <a:noFill/>
          <a:ln w="12700">
            <a:noFill/>
          </a:ln>
        </p:spPr>
        <p:txBody>
          <a:bodyPr wrap="square" rtlCol="0">
            <a:spAutoFit/>
          </a:bodyPr>
          <a:lstStyle/>
          <a:p>
            <a:r>
              <a:rPr lang="en-IN" sz="1400" b="1" dirty="0"/>
              <a:t>Output </a:t>
            </a:r>
          </a:p>
        </p:txBody>
      </p:sp>
      <p:pic>
        <p:nvPicPr>
          <p:cNvPr id="6" name="Picture 5">
            <a:extLst>
              <a:ext uri="{FF2B5EF4-FFF2-40B4-BE49-F238E27FC236}">
                <a16:creationId xmlns:a16="http://schemas.microsoft.com/office/drawing/2014/main" id="{E7073801-99DE-835C-CBC5-8CD4CAAE4857}"/>
              </a:ext>
            </a:extLst>
          </p:cNvPr>
          <p:cNvPicPr>
            <a:picLocks noChangeAspect="1"/>
          </p:cNvPicPr>
          <p:nvPr/>
        </p:nvPicPr>
        <p:blipFill>
          <a:blip r:embed="rId2"/>
          <a:stretch>
            <a:fillRect/>
          </a:stretch>
        </p:blipFill>
        <p:spPr>
          <a:xfrm>
            <a:off x="5572664" y="3547757"/>
            <a:ext cx="6202394" cy="2555471"/>
          </a:xfrm>
          <a:prstGeom prst="rect">
            <a:avLst/>
          </a:prstGeom>
        </p:spPr>
      </p:pic>
    </p:spTree>
    <p:extLst>
      <p:ext uri="{BB962C8B-B14F-4D97-AF65-F5344CB8AC3E}">
        <p14:creationId xmlns:p14="http://schemas.microsoft.com/office/powerpoint/2010/main" val="260263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911760"/>
            <a:ext cx="5887961" cy="4944311"/>
          </a:xfrm>
          <a:ln w="12700">
            <a:solidFill>
              <a:schemeClr val="tx1"/>
            </a:solidFill>
          </a:ln>
        </p:spPr>
        <p:txBody>
          <a:bodyPr>
            <a:normAutofit fontScale="90000"/>
          </a:bodyPr>
          <a:lstStyle/>
          <a:p>
            <a:r>
              <a:rPr lang="en-US" sz="1400" b="1" dirty="0"/>
              <a:t>SYNTAX:</a:t>
            </a:r>
            <a:br>
              <a:rPr lang="en-US" sz="1400" b="1" dirty="0"/>
            </a:br>
            <a:br>
              <a:rPr lang="en-US" sz="1400" b="1" dirty="0"/>
            </a:br>
            <a:r>
              <a:rPr lang="en-US" sz="1400" b="1" dirty="0"/>
              <a:t># # Initialize an empty dictionary to store production company names and their counts</a:t>
            </a:r>
            <a:br>
              <a:rPr lang="en-US" sz="1400" b="1" dirty="0"/>
            </a:br>
            <a:r>
              <a:rPr lang="en-US" sz="1400" b="1" dirty="0" err="1"/>
              <a:t>production_counts</a:t>
            </a:r>
            <a:r>
              <a:rPr lang="en-US" sz="1400" b="1" dirty="0"/>
              <a:t> = {}</a:t>
            </a:r>
            <a:br>
              <a:rPr lang="en-US" sz="1400" b="1" dirty="0"/>
            </a:br>
            <a:br>
              <a:rPr lang="en-US" sz="1400" b="1" dirty="0"/>
            </a:br>
            <a:r>
              <a:rPr lang="en-US" sz="1400" b="1" dirty="0"/>
              <a:t># Iterate over each row in the </a:t>
            </a:r>
            <a:r>
              <a:rPr lang="en-US" sz="1400" b="1" dirty="0" err="1"/>
              <a:t>DataFrame</a:t>
            </a:r>
            <a:br>
              <a:rPr lang="en-US" sz="1400" b="1" dirty="0"/>
            </a:br>
            <a:r>
              <a:rPr lang="en-US" sz="1400" b="1" dirty="0"/>
              <a:t>for row in </a:t>
            </a:r>
            <a:r>
              <a:rPr lang="en-US" sz="1400" b="1" dirty="0" err="1"/>
              <a:t>df.itertuples</a:t>
            </a:r>
            <a:r>
              <a:rPr lang="en-US" sz="1400" b="1" dirty="0"/>
              <a:t>(index=False):</a:t>
            </a:r>
            <a:br>
              <a:rPr lang="en-US" sz="1400" b="1" dirty="0"/>
            </a:br>
            <a:r>
              <a:rPr lang="en-US" sz="1400" b="1" dirty="0"/>
              <a:t>    # Iterate over each production company in the row</a:t>
            </a:r>
            <a:br>
              <a:rPr lang="en-US" sz="1400" b="1" dirty="0"/>
            </a:br>
            <a:r>
              <a:rPr lang="en-US" sz="1400" b="1" dirty="0"/>
              <a:t>    for company in </a:t>
            </a:r>
            <a:r>
              <a:rPr lang="en-US" sz="1400" b="1" dirty="0" err="1"/>
              <a:t>row.production_companies</a:t>
            </a:r>
            <a:r>
              <a:rPr lang="en-US" sz="1400" b="1" dirty="0"/>
              <a:t>:</a:t>
            </a:r>
            <a:br>
              <a:rPr lang="en-US" sz="1400" b="1" dirty="0"/>
            </a:br>
            <a:r>
              <a:rPr lang="en-US" sz="1400" b="1" dirty="0"/>
              <a:t>        # Extract the production company name</a:t>
            </a:r>
            <a:br>
              <a:rPr lang="en-US" sz="1400" b="1" dirty="0"/>
            </a:br>
            <a:r>
              <a:rPr lang="en-US" sz="1400" b="1" dirty="0"/>
              <a:t>        </a:t>
            </a:r>
            <a:r>
              <a:rPr lang="en-US" sz="1400" b="1" dirty="0" err="1"/>
              <a:t>company_name</a:t>
            </a:r>
            <a:r>
              <a:rPr lang="en-US" sz="1400" b="1" dirty="0"/>
              <a:t> = company['name']</a:t>
            </a:r>
            <a:br>
              <a:rPr lang="en-US" sz="1400" b="1" dirty="0"/>
            </a:br>
            <a:r>
              <a:rPr lang="en-US" sz="1400" b="1" dirty="0"/>
              <a:t>        </a:t>
            </a:r>
            <a:br>
              <a:rPr lang="en-US" sz="1400" b="1" dirty="0"/>
            </a:br>
            <a:r>
              <a:rPr lang="en-US" sz="1400" b="1" dirty="0"/>
              <a:t>        # Increment the count for the production company</a:t>
            </a:r>
            <a:br>
              <a:rPr lang="en-US" sz="1400" b="1" dirty="0"/>
            </a:br>
            <a:r>
              <a:rPr lang="en-US" sz="1400" b="1" dirty="0"/>
              <a:t>        if </a:t>
            </a:r>
            <a:r>
              <a:rPr lang="en-US" sz="1400" b="1" dirty="0" err="1"/>
              <a:t>company_name</a:t>
            </a:r>
            <a:r>
              <a:rPr lang="en-US" sz="1400" b="1" dirty="0"/>
              <a:t> in </a:t>
            </a:r>
            <a:r>
              <a:rPr lang="en-US" sz="1400" b="1" dirty="0" err="1"/>
              <a:t>production_counts</a:t>
            </a:r>
            <a:r>
              <a:rPr lang="en-US" sz="1400" b="1" dirty="0"/>
              <a:t>:</a:t>
            </a:r>
            <a:br>
              <a:rPr lang="en-US" sz="1400" b="1" dirty="0"/>
            </a:br>
            <a:r>
              <a:rPr lang="en-US" sz="1400" b="1" dirty="0"/>
              <a:t>            </a:t>
            </a:r>
            <a:r>
              <a:rPr lang="en-US" sz="1400" b="1" dirty="0" err="1"/>
              <a:t>production_counts</a:t>
            </a:r>
            <a:r>
              <a:rPr lang="en-US" sz="1400" b="1" dirty="0"/>
              <a:t>[</a:t>
            </a:r>
            <a:r>
              <a:rPr lang="en-US" sz="1400" b="1" dirty="0" err="1"/>
              <a:t>company_name</a:t>
            </a:r>
            <a:r>
              <a:rPr lang="en-US" sz="1400" b="1" dirty="0"/>
              <a:t>] += 1</a:t>
            </a:r>
            <a:br>
              <a:rPr lang="en-US" sz="1400" b="1" dirty="0"/>
            </a:br>
            <a:r>
              <a:rPr lang="en-US" sz="1400" b="1" dirty="0"/>
              <a:t>        else:</a:t>
            </a:r>
            <a:br>
              <a:rPr lang="en-US" sz="1400" b="1" dirty="0"/>
            </a:br>
            <a:r>
              <a:rPr lang="en-US" sz="1400" b="1" dirty="0"/>
              <a:t>            </a:t>
            </a:r>
            <a:r>
              <a:rPr lang="en-US" sz="1400" b="1" dirty="0" err="1"/>
              <a:t>production_counts</a:t>
            </a:r>
            <a:r>
              <a:rPr lang="en-US" sz="1400" b="1" dirty="0"/>
              <a:t>[</a:t>
            </a:r>
            <a:r>
              <a:rPr lang="en-US" sz="1400" b="1" dirty="0" err="1"/>
              <a:t>company_name</a:t>
            </a:r>
            <a:r>
              <a:rPr lang="en-US" sz="1400" b="1" dirty="0"/>
              <a:t>] = 1</a:t>
            </a:r>
            <a:br>
              <a:rPr lang="en-US" sz="1400" b="1" dirty="0"/>
            </a:br>
            <a:br>
              <a:rPr lang="en-US" sz="1400" b="1" dirty="0"/>
            </a:br>
            <a:r>
              <a:rPr lang="en-US" sz="1400" b="1" dirty="0"/>
              <a:t># Create a new </a:t>
            </a:r>
            <a:r>
              <a:rPr lang="en-US" sz="1400" b="1" dirty="0" err="1"/>
              <a:t>DataFrame</a:t>
            </a:r>
            <a:r>
              <a:rPr lang="en-US" sz="1400" b="1" dirty="0"/>
              <a:t> to store the production company names and their counts</a:t>
            </a:r>
            <a:br>
              <a:rPr lang="en-US" sz="1400" b="1" dirty="0"/>
            </a:br>
            <a:r>
              <a:rPr lang="en-US" sz="1400" b="1" dirty="0" err="1"/>
              <a:t>production_df</a:t>
            </a:r>
            <a:r>
              <a:rPr lang="en-US" sz="1400" b="1" dirty="0"/>
              <a:t> = </a:t>
            </a:r>
            <a:r>
              <a:rPr lang="en-US" sz="1400" b="1" dirty="0" err="1"/>
              <a:t>pd.DataFrame</a:t>
            </a:r>
            <a:r>
              <a:rPr lang="en-US" sz="1400" b="1" dirty="0"/>
              <a:t>({'Production Company': list(</a:t>
            </a:r>
            <a:r>
              <a:rPr lang="en-US" sz="1400" b="1" dirty="0" err="1"/>
              <a:t>production_counts.keys</a:t>
            </a:r>
            <a:r>
              <a:rPr lang="en-US" sz="1400" b="1" dirty="0"/>
              <a:t>()), 'Count': list(</a:t>
            </a:r>
            <a:r>
              <a:rPr lang="en-US" sz="1400" b="1" dirty="0" err="1"/>
              <a:t>production_counts.values</a:t>
            </a:r>
            <a:r>
              <a:rPr lang="en-US" sz="1400" b="1" dirty="0"/>
              <a:t>())})</a:t>
            </a:r>
            <a:br>
              <a:rPr lang="en-US" sz="1400" b="1" dirty="0"/>
            </a:br>
            <a:br>
              <a:rPr lang="en-US" sz="1400" b="1" dirty="0"/>
            </a:br>
            <a:r>
              <a:rPr lang="en-US" sz="1400" b="1" dirty="0"/>
              <a:t># Sort the </a:t>
            </a:r>
            <a:r>
              <a:rPr lang="en-US" sz="1400" b="1" dirty="0" err="1"/>
              <a:t>DataFrame</a:t>
            </a:r>
            <a:r>
              <a:rPr lang="en-US" sz="1400" b="1" dirty="0"/>
              <a:t> by count in descending order</a:t>
            </a:r>
            <a:br>
              <a:rPr lang="en-US" sz="1400" b="1" dirty="0"/>
            </a:br>
            <a:r>
              <a:rPr lang="en-US" sz="1400" b="1" dirty="0" err="1"/>
              <a:t>production_df</a:t>
            </a:r>
            <a:r>
              <a:rPr lang="en-US" sz="1400" b="1" dirty="0"/>
              <a:t> = </a:t>
            </a:r>
            <a:r>
              <a:rPr lang="en-US" sz="1400" b="1" dirty="0" err="1"/>
              <a:t>production_df.sort_values</a:t>
            </a:r>
            <a:r>
              <a:rPr lang="en-US" sz="1400" b="1" dirty="0"/>
              <a:t>('Count', ascending=False)</a:t>
            </a:r>
            <a:br>
              <a:rPr lang="en-US" sz="1400" b="1" dirty="0"/>
            </a:br>
            <a:r>
              <a:rPr lang="en-US" sz="1400" b="1" dirty="0" err="1"/>
              <a:t>production_df</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1465" y="1068300"/>
            <a:ext cx="5253177" cy="820885"/>
          </a:xfrm>
          <a:ln w="28575">
            <a:solidFill>
              <a:schemeClr val="tx1"/>
            </a:solidFill>
          </a:ln>
        </p:spPr>
        <p:txBody>
          <a:bodyPr/>
          <a:lstStyle/>
          <a:p>
            <a:pPr algn="l"/>
            <a:r>
              <a:rPr lang="en-US" sz="1400" b="1" dirty="0"/>
              <a:t>#Task 8 Identify and display the names of all the production companies along with the number of times they appear in the dataset. </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7" name="TextBox 6">
            <a:extLst>
              <a:ext uri="{FF2B5EF4-FFF2-40B4-BE49-F238E27FC236}">
                <a16:creationId xmlns:a16="http://schemas.microsoft.com/office/drawing/2014/main" id="{34457BE9-2591-5408-62A8-6E208F5DFAC2}"/>
              </a:ext>
            </a:extLst>
          </p:cNvPr>
          <p:cNvSpPr txBox="1"/>
          <p:nvPr/>
        </p:nvSpPr>
        <p:spPr>
          <a:xfrm>
            <a:off x="119290" y="5013650"/>
            <a:ext cx="5377526" cy="116955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‘Warner Bros’ Production company is repeating most of the times 280,followed by Universal pictures 273</a:t>
            </a:r>
          </a:p>
          <a:p>
            <a:pPr algn="l"/>
            <a:endParaRPr lang="en-US" sz="1400" b="1" dirty="0">
              <a:solidFill>
                <a:srgbClr val="FF0000"/>
              </a:solidFill>
            </a:endParaRPr>
          </a:p>
        </p:txBody>
      </p:sp>
      <p:pic>
        <p:nvPicPr>
          <p:cNvPr id="8" name="Picture 7">
            <a:extLst>
              <a:ext uri="{FF2B5EF4-FFF2-40B4-BE49-F238E27FC236}">
                <a16:creationId xmlns:a16="http://schemas.microsoft.com/office/drawing/2014/main" id="{F7D39A93-7674-2454-FF0F-6909DB3BE012}"/>
              </a:ext>
            </a:extLst>
          </p:cNvPr>
          <p:cNvPicPr>
            <a:picLocks noChangeAspect="1"/>
          </p:cNvPicPr>
          <p:nvPr/>
        </p:nvPicPr>
        <p:blipFill>
          <a:blip r:embed="rId2"/>
          <a:stretch>
            <a:fillRect/>
          </a:stretch>
        </p:blipFill>
        <p:spPr>
          <a:xfrm>
            <a:off x="2359479" y="2188182"/>
            <a:ext cx="2659298" cy="2780634"/>
          </a:xfrm>
          <a:prstGeom prst="rect">
            <a:avLst/>
          </a:prstGeom>
        </p:spPr>
      </p:pic>
      <p:sp>
        <p:nvSpPr>
          <p:cNvPr id="9" name="TextBox 8">
            <a:extLst>
              <a:ext uri="{FF2B5EF4-FFF2-40B4-BE49-F238E27FC236}">
                <a16:creationId xmlns:a16="http://schemas.microsoft.com/office/drawing/2014/main" id="{B75B2ECF-95E1-79FB-F2F2-29CE39262C01}"/>
              </a:ext>
            </a:extLst>
          </p:cNvPr>
          <p:cNvSpPr txBox="1"/>
          <p:nvPr/>
        </p:nvSpPr>
        <p:spPr>
          <a:xfrm>
            <a:off x="119290" y="4968816"/>
            <a:ext cx="5377526" cy="116955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‘Warner Bros’ Production company is repeating most of the times 280,followed by Universal pictures 273</a:t>
            </a:r>
          </a:p>
          <a:p>
            <a:pPr algn="l"/>
            <a:endParaRPr lang="en-US" sz="1400" b="1" dirty="0">
              <a:solidFill>
                <a:srgbClr val="FF0000"/>
              </a:solidFill>
            </a:endParaRPr>
          </a:p>
        </p:txBody>
      </p:sp>
    </p:spTree>
    <p:extLst>
      <p:ext uri="{BB962C8B-B14F-4D97-AF65-F5344CB8AC3E}">
        <p14:creationId xmlns:p14="http://schemas.microsoft.com/office/powerpoint/2010/main" val="4016921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1068300"/>
            <a:ext cx="5887961" cy="1525651"/>
          </a:xfrm>
          <a:ln w="12700">
            <a:solidFill>
              <a:schemeClr val="tx1"/>
            </a:solidFill>
          </a:ln>
        </p:spPr>
        <p:txBody>
          <a:bodyPr>
            <a:normAutofit fontScale="90000"/>
          </a:bodyPr>
          <a:lstStyle/>
          <a:p>
            <a:r>
              <a:rPr lang="en-US" sz="1400" b="1" dirty="0"/>
              <a:t>SYNTAX:</a:t>
            </a:r>
            <a:br>
              <a:rPr lang="en-US" sz="1400" b="1" dirty="0"/>
            </a:br>
            <a:br>
              <a:rPr lang="en-US" sz="1400" b="1" dirty="0"/>
            </a:br>
            <a:r>
              <a:rPr lang="en-US" sz="1400" b="1" dirty="0" err="1"/>
              <a:t>production_df</a:t>
            </a:r>
            <a:r>
              <a:rPr lang="en-US" sz="1400" b="1" dirty="0"/>
              <a:t> = </a:t>
            </a:r>
            <a:r>
              <a:rPr lang="en-US" sz="1400" b="1" dirty="0" err="1"/>
              <a:t>production_df.sort_values</a:t>
            </a:r>
            <a:r>
              <a:rPr lang="en-US" sz="1400" b="1" dirty="0"/>
              <a:t>('Count', ascending=False)</a:t>
            </a:r>
            <a:br>
              <a:rPr lang="en-US" sz="1400" b="1" dirty="0"/>
            </a:br>
            <a:br>
              <a:rPr lang="en-US" sz="1400" b="1" dirty="0"/>
            </a:br>
            <a:r>
              <a:rPr lang="en-US" sz="1400" b="1" dirty="0"/>
              <a:t># Select the top 25 production companies based on count</a:t>
            </a:r>
            <a:br>
              <a:rPr lang="en-US" sz="1400" b="1" dirty="0"/>
            </a:br>
            <a:r>
              <a:rPr lang="en-US" sz="1400" b="1" dirty="0"/>
              <a:t>top_25_companies_pc = </a:t>
            </a:r>
            <a:r>
              <a:rPr lang="en-US" sz="1400" b="1" dirty="0" err="1"/>
              <a:t>production_df.head</a:t>
            </a:r>
            <a:r>
              <a:rPr lang="en-US" sz="1400" b="1" dirty="0"/>
              <a:t>(25)</a:t>
            </a:r>
            <a:br>
              <a:rPr lang="en-US" sz="1400" b="1" dirty="0"/>
            </a:br>
            <a:r>
              <a:rPr lang="en-US" sz="1400" b="1" dirty="0"/>
              <a:t>top_25_companies_pc</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1465" y="1068300"/>
            <a:ext cx="5253177" cy="820885"/>
          </a:xfrm>
          <a:ln w="28575">
            <a:solidFill>
              <a:schemeClr val="tx1"/>
            </a:solidFill>
          </a:ln>
        </p:spPr>
        <p:txBody>
          <a:bodyPr/>
          <a:lstStyle/>
          <a:p>
            <a:pPr algn="l"/>
            <a:r>
              <a:rPr lang="en-US" sz="1400" b="1" dirty="0"/>
              <a:t>#Task 9 Display the names of the top 25 production companies based on the number of movies they have produced in descending order of the number of movies produced.</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pic>
        <p:nvPicPr>
          <p:cNvPr id="6" name="Picture 5">
            <a:extLst>
              <a:ext uri="{FF2B5EF4-FFF2-40B4-BE49-F238E27FC236}">
                <a16:creationId xmlns:a16="http://schemas.microsoft.com/office/drawing/2014/main" id="{BDE0FBE6-55C8-4695-EDD0-E293FE183304}"/>
              </a:ext>
            </a:extLst>
          </p:cNvPr>
          <p:cNvPicPr>
            <a:picLocks noChangeAspect="1"/>
          </p:cNvPicPr>
          <p:nvPr/>
        </p:nvPicPr>
        <p:blipFill>
          <a:blip r:embed="rId2"/>
          <a:stretch>
            <a:fillRect/>
          </a:stretch>
        </p:blipFill>
        <p:spPr>
          <a:xfrm>
            <a:off x="6435305" y="2647034"/>
            <a:ext cx="2682815" cy="3901978"/>
          </a:xfrm>
          <a:prstGeom prst="rect">
            <a:avLst/>
          </a:prstGeom>
        </p:spPr>
      </p:pic>
      <p:sp>
        <p:nvSpPr>
          <p:cNvPr id="8" name="TextBox 7">
            <a:extLst>
              <a:ext uri="{FF2B5EF4-FFF2-40B4-BE49-F238E27FC236}">
                <a16:creationId xmlns:a16="http://schemas.microsoft.com/office/drawing/2014/main" id="{F11C2EE1-A1E9-C944-62FE-F0524840F861}"/>
              </a:ext>
            </a:extLst>
          </p:cNvPr>
          <p:cNvSpPr txBox="1"/>
          <p:nvPr/>
        </p:nvSpPr>
        <p:spPr>
          <a:xfrm>
            <a:off x="119290" y="4384040"/>
            <a:ext cx="5377526" cy="2031325"/>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‘Warner Bros’ Production company is repeating most of the times 280,followed by Universal pictures 273</a:t>
            </a:r>
          </a:p>
          <a:p>
            <a:pPr marL="285750" indent="-285750" algn="l">
              <a:buFont typeface="Arial" panose="020B0604020202020204" pitchFamily="34" charset="0"/>
              <a:buChar char="•"/>
            </a:pPr>
            <a:r>
              <a:rPr lang="en-US" sz="1400" b="1" dirty="0">
                <a:solidFill>
                  <a:srgbClr val="FF0000"/>
                </a:solidFill>
              </a:rPr>
              <a:t>This companies are the top among the top 25 companies.</a:t>
            </a:r>
          </a:p>
          <a:p>
            <a:pPr marL="285750" indent="-285750" algn="l">
              <a:buFont typeface="Arial" panose="020B0604020202020204" pitchFamily="34" charset="0"/>
              <a:buChar char="•"/>
            </a:pPr>
            <a:r>
              <a:rPr lang="en-US" sz="1400" b="1" dirty="0">
                <a:solidFill>
                  <a:srgbClr val="FF0000"/>
                </a:solidFill>
              </a:rPr>
              <a:t>People tend to watch the movies produced by these production house.</a:t>
            </a:r>
          </a:p>
          <a:p>
            <a:pPr algn="l"/>
            <a:endParaRPr lang="en-US" sz="1400" b="1" dirty="0">
              <a:solidFill>
                <a:srgbClr val="FF0000"/>
              </a:solidFill>
            </a:endParaRPr>
          </a:p>
        </p:txBody>
      </p:sp>
    </p:spTree>
    <p:extLst>
      <p:ext uri="{BB962C8B-B14F-4D97-AF65-F5344CB8AC3E}">
        <p14:creationId xmlns:p14="http://schemas.microsoft.com/office/powerpoint/2010/main" val="14807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956156"/>
            <a:ext cx="5887961" cy="3351293"/>
          </a:xfrm>
          <a:ln w="12700">
            <a:solidFill>
              <a:schemeClr val="tx1"/>
            </a:solidFill>
          </a:ln>
        </p:spPr>
        <p:txBody>
          <a:bodyPr>
            <a:normAutofit fontScale="90000"/>
          </a:bodyPr>
          <a:lstStyle/>
          <a:p>
            <a:r>
              <a:rPr lang="en-US" sz="1400" b="1" dirty="0"/>
              <a:t>SYNTAX:</a:t>
            </a:r>
            <a:br>
              <a:rPr lang="en-US" sz="1400" b="1" dirty="0"/>
            </a:br>
            <a:r>
              <a:rPr lang="en-US" sz="1400" b="1" dirty="0"/>
              <a:t>sort_500=</a:t>
            </a:r>
            <a:r>
              <a:rPr lang="en-US" sz="1400" b="1" dirty="0" err="1"/>
              <a:t>df.sort_values</a:t>
            </a:r>
            <a:r>
              <a:rPr lang="en-US" sz="1400" b="1" dirty="0"/>
              <a:t>('</a:t>
            </a:r>
            <a:r>
              <a:rPr lang="en-US" sz="1400" b="1" dirty="0" err="1"/>
              <a:t>revenue',ascending</a:t>
            </a:r>
            <a:r>
              <a:rPr lang="en-US" sz="1400" b="1" dirty="0"/>
              <a:t>=False).head(500)</a:t>
            </a:r>
            <a:br>
              <a:rPr lang="en-US" sz="1400" b="1" dirty="0"/>
            </a:br>
            <a:r>
              <a:rPr lang="en-US" sz="1400" b="1" dirty="0"/>
              <a:t>sort_500</a:t>
            </a:r>
            <a:br>
              <a:rPr lang="en-US" sz="1400" b="1" dirty="0"/>
            </a:br>
            <a:br>
              <a:rPr lang="en-US" sz="1400" b="1" dirty="0"/>
            </a:br>
            <a:r>
              <a:rPr lang="en-US" sz="1400" b="1" dirty="0" err="1"/>
              <a:t>final_data</a:t>
            </a:r>
            <a:r>
              <a:rPr lang="en-US" sz="1400" b="1" dirty="0"/>
              <a:t>=sort_500[['</a:t>
            </a:r>
            <a:r>
              <a:rPr lang="en-US" sz="1400" b="1" dirty="0" err="1"/>
              <a:t>budget','revenue','runtime</a:t>
            </a:r>
            <a:r>
              <a:rPr lang="en-US" sz="1400" b="1" dirty="0"/>
              <a:t>']] </a:t>
            </a:r>
            <a:br>
              <a:rPr lang="en-US" sz="1400" b="1" dirty="0"/>
            </a:br>
            <a:r>
              <a:rPr lang="en-US" sz="1400" b="1" dirty="0" err="1"/>
              <a:t>final_data</a:t>
            </a:r>
            <a:br>
              <a:rPr lang="en-US" sz="1400" b="1" dirty="0"/>
            </a:br>
            <a:br>
              <a:rPr lang="en-US" sz="1400" b="1" dirty="0"/>
            </a:br>
            <a:r>
              <a:rPr lang="en-US" sz="1400" b="1" dirty="0" err="1"/>
              <a:t>Central_tend</a:t>
            </a:r>
            <a:r>
              <a:rPr lang="en-US" sz="1400" b="1" dirty="0"/>
              <a:t>=</a:t>
            </a:r>
            <a:r>
              <a:rPr lang="en-US" sz="1400" b="1" dirty="0" err="1"/>
              <a:t>pd.DataFrame</a:t>
            </a:r>
            <a:r>
              <a:rPr lang="en-US" sz="1400" b="1" dirty="0"/>
              <a:t>([</a:t>
            </a:r>
            <a:r>
              <a:rPr lang="en-US" sz="1400" b="1" dirty="0" err="1"/>
              <a:t>Mean,Median,Mode</a:t>
            </a:r>
            <a:r>
              <a:rPr lang="en-US" sz="1400" b="1" dirty="0"/>
              <a:t>],columns=</a:t>
            </a:r>
            <a:r>
              <a:rPr lang="en-US" sz="1400" b="1" dirty="0" err="1"/>
              <a:t>cols,index</a:t>
            </a:r>
            <a:r>
              <a:rPr lang="en-US" sz="1400" b="1" dirty="0"/>
              <a:t>=index)</a:t>
            </a:r>
            <a:br>
              <a:rPr lang="en-US" sz="1400" b="1" dirty="0"/>
            </a:br>
            <a:r>
              <a:rPr lang="en-US" sz="1400" b="1" dirty="0" err="1"/>
              <a:t>Central_tend</a:t>
            </a:r>
            <a:br>
              <a:rPr lang="en-US" sz="1400" b="1" dirty="0"/>
            </a:br>
            <a:br>
              <a:rPr lang="en-US" sz="1400" b="1" dirty="0"/>
            </a:br>
            <a:r>
              <a:rPr lang="en-US" sz="1400" b="1" dirty="0" err="1"/>
              <a:t>Measures_Desper</a:t>
            </a:r>
            <a:r>
              <a:rPr lang="en-US" sz="1400" b="1" dirty="0"/>
              <a:t>=</a:t>
            </a:r>
            <a:r>
              <a:rPr lang="en-US" sz="1400" b="1" dirty="0" err="1"/>
              <a:t>pd.DataFrame</a:t>
            </a:r>
            <a:r>
              <a:rPr lang="en-US" sz="1400" b="1" dirty="0"/>
              <a:t>([</a:t>
            </a:r>
            <a:r>
              <a:rPr lang="en-US" sz="1400" b="1" dirty="0" err="1"/>
              <a:t>Mean,STD,CV</a:t>
            </a:r>
            <a:r>
              <a:rPr lang="en-US" sz="1400" b="1" dirty="0"/>
              <a:t>],columns=</a:t>
            </a:r>
            <a:r>
              <a:rPr lang="en-US" sz="1400" b="1" dirty="0" err="1"/>
              <a:t>cols,index</a:t>
            </a:r>
            <a:r>
              <a:rPr lang="en-US" sz="1400" b="1" dirty="0"/>
              <a:t>=index)</a:t>
            </a:r>
            <a:br>
              <a:rPr lang="en-US" sz="1400" b="1" dirty="0"/>
            </a:br>
            <a:r>
              <a:rPr lang="en-US" sz="1400" b="1" dirty="0" err="1"/>
              <a:t>Measures_Desper</a:t>
            </a:r>
            <a:br>
              <a:rPr lang="en-US" sz="1400" b="1" dirty="0"/>
            </a:br>
            <a:br>
              <a:rPr lang="en-US" sz="1400" b="1" dirty="0"/>
            </a:br>
            <a:r>
              <a:rPr lang="en-US" sz="1400" b="1" dirty="0"/>
              <a:t>outliers=</a:t>
            </a:r>
            <a:r>
              <a:rPr lang="en-US" sz="1400" b="1" dirty="0" err="1"/>
              <a:t>pd.DataFrame</a:t>
            </a:r>
            <a:r>
              <a:rPr lang="en-US" sz="1400" b="1" dirty="0"/>
              <a:t>([</a:t>
            </a:r>
            <a:r>
              <a:rPr lang="en-US" sz="1400" b="1" dirty="0" err="1"/>
              <a:t>budget,revenue,runtime</a:t>
            </a:r>
            <a:r>
              <a:rPr lang="en-US" sz="1400" b="1" dirty="0"/>
              <a:t>],columns=</a:t>
            </a:r>
            <a:br>
              <a:rPr lang="en-US" sz="1400" b="1" dirty="0"/>
            </a:br>
            <a:r>
              <a:rPr lang="en-US" sz="1400" b="1" dirty="0"/>
              <a:t>                      ['data','minimum','maximum','ranges','q1','q3','iqr','lf','uf','Outliers'])</a:t>
            </a:r>
            <a:br>
              <a:rPr lang="en-US" sz="1400" b="1" dirty="0"/>
            </a:br>
            <a:r>
              <a:rPr lang="en-US" sz="1400" b="1" dirty="0"/>
              <a:t>outliers</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1465" y="1103494"/>
            <a:ext cx="5253177" cy="819509"/>
          </a:xfrm>
          <a:ln w="28575">
            <a:solidFill>
              <a:schemeClr val="tx1"/>
            </a:solidFill>
          </a:ln>
        </p:spPr>
        <p:txBody>
          <a:bodyPr/>
          <a:lstStyle/>
          <a:p>
            <a:pPr algn="l"/>
            <a:r>
              <a:rPr lang="en-US" sz="1400" b="1" dirty="0"/>
              <a:t>#Task 10 Sort the data in descending order based on revenue and filter the top 500 movies. Find the measures of central tendency for the following columns using the filtered data:</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7" name="TextBox 6">
            <a:extLst>
              <a:ext uri="{FF2B5EF4-FFF2-40B4-BE49-F238E27FC236}">
                <a16:creationId xmlns:a16="http://schemas.microsoft.com/office/drawing/2014/main" id="{34457BE9-2591-5408-62A8-6E208F5DFAC2}"/>
              </a:ext>
            </a:extLst>
          </p:cNvPr>
          <p:cNvSpPr txBox="1"/>
          <p:nvPr/>
        </p:nvSpPr>
        <p:spPr>
          <a:xfrm>
            <a:off x="57116" y="2774995"/>
            <a:ext cx="5377526" cy="116955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From the top 500 movies the mean, median ,mode, standard deviation, outliers is shown in the right</a:t>
            </a:r>
          </a:p>
          <a:p>
            <a:pPr algn="l"/>
            <a:endParaRPr lang="en-US" sz="1400" b="1" dirty="0">
              <a:solidFill>
                <a:srgbClr val="FF0000"/>
              </a:solidFill>
            </a:endParaRPr>
          </a:p>
        </p:txBody>
      </p:sp>
      <p:pic>
        <p:nvPicPr>
          <p:cNvPr id="8" name="Picture 7">
            <a:extLst>
              <a:ext uri="{FF2B5EF4-FFF2-40B4-BE49-F238E27FC236}">
                <a16:creationId xmlns:a16="http://schemas.microsoft.com/office/drawing/2014/main" id="{88BAF261-4E27-F08B-34A2-91E8D0452D96}"/>
              </a:ext>
            </a:extLst>
          </p:cNvPr>
          <p:cNvPicPr>
            <a:picLocks noChangeAspect="1"/>
          </p:cNvPicPr>
          <p:nvPr/>
        </p:nvPicPr>
        <p:blipFill>
          <a:blip r:embed="rId2"/>
          <a:stretch>
            <a:fillRect/>
          </a:stretch>
        </p:blipFill>
        <p:spPr>
          <a:xfrm>
            <a:off x="5613270" y="4307449"/>
            <a:ext cx="2673487" cy="952549"/>
          </a:xfrm>
          <a:prstGeom prst="rect">
            <a:avLst/>
          </a:prstGeom>
        </p:spPr>
      </p:pic>
      <p:pic>
        <p:nvPicPr>
          <p:cNvPr id="10" name="Picture 9">
            <a:extLst>
              <a:ext uri="{FF2B5EF4-FFF2-40B4-BE49-F238E27FC236}">
                <a16:creationId xmlns:a16="http://schemas.microsoft.com/office/drawing/2014/main" id="{B8969291-7295-5157-FA48-01F1D67928C8}"/>
              </a:ext>
            </a:extLst>
          </p:cNvPr>
          <p:cNvPicPr>
            <a:picLocks noChangeAspect="1"/>
          </p:cNvPicPr>
          <p:nvPr/>
        </p:nvPicPr>
        <p:blipFill>
          <a:blip r:embed="rId3"/>
          <a:stretch>
            <a:fillRect/>
          </a:stretch>
        </p:blipFill>
        <p:spPr>
          <a:xfrm>
            <a:off x="8383032" y="4307449"/>
            <a:ext cx="3668070" cy="971600"/>
          </a:xfrm>
          <a:prstGeom prst="rect">
            <a:avLst/>
          </a:prstGeom>
        </p:spPr>
      </p:pic>
      <p:pic>
        <p:nvPicPr>
          <p:cNvPr id="12" name="Picture 11">
            <a:extLst>
              <a:ext uri="{FF2B5EF4-FFF2-40B4-BE49-F238E27FC236}">
                <a16:creationId xmlns:a16="http://schemas.microsoft.com/office/drawing/2014/main" id="{BAC1A4A3-3CCE-32B1-E662-E1C21760F25E}"/>
              </a:ext>
            </a:extLst>
          </p:cNvPr>
          <p:cNvPicPr>
            <a:picLocks noChangeAspect="1"/>
          </p:cNvPicPr>
          <p:nvPr/>
        </p:nvPicPr>
        <p:blipFill>
          <a:blip r:embed="rId4"/>
          <a:stretch>
            <a:fillRect/>
          </a:stretch>
        </p:blipFill>
        <p:spPr>
          <a:xfrm>
            <a:off x="5613270" y="5329399"/>
            <a:ext cx="6399483" cy="1144889"/>
          </a:xfrm>
          <a:prstGeom prst="rect">
            <a:avLst/>
          </a:prstGeom>
        </p:spPr>
      </p:pic>
      <p:pic>
        <p:nvPicPr>
          <p:cNvPr id="5" name="Picture 4">
            <a:extLst>
              <a:ext uri="{FF2B5EF4-FFF2-40B4-BE49-F238E27FC236}">
                <a16:creationId xmlns:a16="http://schemas.microsoft.com/office/drawing/2014/main" id="{C28BB8B7-E726-8098-E3AF-82A4BAE5DE01}"/>
              </a:ext>
            </a:extLst>
          </p:cNvPr>
          <p:cNvPicPr>
            <a:picLocks noChangeAspect="1"/>
          </p:cNvPicPr>
          <p:nvPr/>
        </p:nvPicPr>
        <p:blipFill>
          <a:blip r:embed="rId5"/>
          <a:stretch>
            <a:fillRect/>
          </a:stretch>
        </p:blipFill>
        <p:spPr>
          <a:xfrm>
            <a:off x="4524056" y="3612557"/>
            <a:ext cx="910586" cy="320753"/>
          </a:xfrm>
          <a:prstGeom prst="rect">
            <a:avLst/>
          </a:prstGeom>
        </p:spPr>
      </p:pic>
    </p:spTree>
    <p:extLst>
      <p:ext uri="{BB962C8B-B14F-4D97-AF65-F5344CB8AC3E}">
        <p14:creationId xmlns:p14="http://schemas.microsoft.com/office/powerpoint/2010/main" val="551352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11051" y="1049460"/>
            <a:ext cx="6399483" cy="1849016"/>
          </a:xfrm>
          <a:ln w="12700">
            <a:solidFill>
              <a:schemeClr val="tx1"/>
            </a:solidFill>
          </a:ln>
        </p:spPr>
        <p:txBody>
          <a:bodyPr>
            <a:normAutofit/>
          </a:bodyPr>
          <a:lstStyle/>
          <a:p>
            <a:r>
              <a:rPr lang="en-US" sz="1400" b="1" dirty="0"/>
              <a:t>SYNTAX:</a:t>
            </a:r>
            <a:br>
              <a:rPr lang="en-US" sz="1400" b="1" dirty="0"/>
            </a:br>
            <a:br>
              <a:rPr lang="en-US" sz="1400" b="1" dirty="0"/>
            </a:br>
            <a:r>
              <a:rPr lang="en-US" sz="1400" b="1" dirty="0" err="1"/>
              <a:t>set_palette</a:t>
            </a:r>
            <a:r>
              <a:rPr lang="en-US" sz="1400" b="1" dirty="0"/>
              <a:t>="pastel"</a:t>
            </a:r>
            <a:br>
              <a:rPr lang="en-US" sz="1400" b="1" dirty="0"/>
            </a:br>
            <a:r>
              <a:rPr lang="en-US" sz="1400" b="1" dirty="0" err="1"/>
              <a:t>fig,ax</a:t>
            </a:r>
            <a:r>
              <a:rPr lang="en-US" sz="1400" b="1" dirty="0"/>
              <a:t>=</a:t>
            </a:r>
            <a:r>
              <a:rPr lang="en-US" sz="1400" b="1" dirty="0" err="1"/>
              <a:t>plt.subplots</a:t>
            </a:r>
            <a:r>
              <a:rPr lang="en-US" sz="1400" b="1" dirty="0"/>
              <a:t>(1,3,figsize=(15,5))</a:t>
            </a:r>
            <a:br>
              <a:rPr lang="en-US" sz="1400" b="1" dirty="0"/>
            </a:br>
            <a:r>
              <a:rPr lang="en-US" sz="1400" b="1" dirty="0" err="1"/>
              <a:t>sns.boxplot</a:t>
            </a:r>
            <a:r>
              <a:rPr lang="en-US" sz="1400" b="1" dirty="0"/>
              <a:t>(y=</a:t>
            </a:r>
            <a:r>
              <a:rPr lang="en-US" sz="1400" b="1" dirty="0" err="1"/>
              <a:t>ct</a:t>
            </a:r>
            <a:r>
              <a:rPr lang="en-US" sz="1400" b="1" dirty="0"/>
              <a:t>['budget'],ax=ax[0], color="orange")</a:t>
            </a:r>
            <a:br>
              <a:rPr lang="en-US" sz="1400" b="1" dirty="0"/>
            </a:br>
            <a:r>
              <a:rPr lang="en-US" sz="1400" b="1" dirty="0" err="1"/>
              <a:t>sns.boxplot</a:t>
            </a:r>
            <a:r>
              <a:rPr lang="en-US" sz="1400" b="1" dirty="0"/>
              <a:t>(y=</a:t>
            </a:r>
            <a:r>
              <a:rPr lang="en-US" sz="1400" b="1" dirty="0" err="1"/>
              <a:t>ct</a:t>
            </a:r>
            <a:r>
              <a:rPr lang="en-US" sz="1400" b="1" dirty="0"/>
              <a:t>['revenue'],ax=ax[2],color="teal")</a:t>
            </a:r>
            <a:br>
              <a:rPr lang="en-US" sz="1400" b="1" dirty="0"/>
            </a:br>
            <a:r>
              <a:rPr lang="en-US" sz="1400" b="1" dirty="0" err="1"/>
              <a:t>sns.boxplot</a:t>
            </a:r>
            <a:r>
              <a:rPr lang="en-US" sz="1400" b="1" dirty="0"/>
              <a:t>(y=</a:t>
            </a:r>
            <a:r>
              <a:rPr lang="en-US" sz="1400" b="1" dirty="0" err="1"/>
              <a:t>ct</a:t>
            </a:r>
            <a:r>
              <a:rPr lang="en-US" sz="1400" b="1" dirty="0"/>
              <a:t>['runtime'],ax=ax[1],color="green")</a:t>
            </a:r>
            <a:br>
              <a:rPr lang="en-US" sz="1400" b="1" dirty="0"/>
            </a:br>
            <a:r>
              <a:rPr lang="en-US" sz="1400" b="1" dirty="0" err="1"/>
              <a:t>plt.show</a:t>
            </a:r>
            <a:r>
              <a:rPr lang="en-US" sz="1400" b="1" dirty="0"/>
              <a:t>()</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1465" y="1078301"/>
            <a:ext cx="5253177" cy="439947"/>
          </a:xfrm>
          <a:ln w="28575">
            <a:solidFill>
              <a:schemeClr val="tx1"/>
            </a:solidFill>
          </a:ln>
        </p:spPr>
        <p:txBody>
          <a:bodyPr/>
          <a:lstStyle/>
          <a:p>
            <a:pPr algn="l"/>
            <a:r>
              <a:rPr lang="en-US" sz="1400" b="1" dirty="0"/>
              <a:t>#Task 10 CONTINUED</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7" name="TextBox 6">
            <a:extLst>
              <a:ext uri="{FF2B5EF4-FFF2-40B4-BE49-F238E27FC236}">
                <a16:creationId xmlns:a16="http://schemas.microsoft.com/office/drawing/2014/main" id="{34457BE9-2591-5408-62A8-6E208F5DFAC2}"/>
              </a:ext>
            </a:extLst>
          </p:cNvPr>
          <p:cNvSpPr txBox="1"/>
          <p:nvPr/>
        </p:nvSpPr>
        <p:spPr>
          <a:xfrm>
            <a:off x="57116" y="2774995"/>
            <a:ext cx="5377526" cy="3539430"/>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342900" indent="-342900">
              <a:buAutoNum type="arabicPeriod"/>
            </a:pPr>
            <a:r>
              <a:rPr lang="en-US" sz="1400" dirty="0">
                <a:solidFill>
                  <a:srgbClr val="FF0000"/>
                </a:solidFill>
              </a:rPr>
              <a:t>On the basis of measures of central tendency </a:t>
            </a:r>
            <a:r>
              <a:rPr lang="en-US" sz="1400" dirty="0" err="1">
                <a:solidFill>
                  <a:srgbClr val="FF0000"/>
                </a:solidFill>
              </a:rPr>
              <a:t>ie</a:t>
            </a:r>
            <a:r>
              <a:rPr lang="en-US" sz="1400" dirty="0">
                <a:solidFill>
                  <a:srgbClr val="FF0000"/>
                </a:solidFill>
              </a:rPr>
              <a:t>. Mean, median , and mode for budget , runtime, revenue.</a:t>
            </a:r>
          </a:p>
          <a:p>
            <a:pPr marL="342900" indent="-342900">
              <a:buAutoNum type="arabicPeriod"/>
            </a:pPr>
            <a:endParaRPr lang="en-US" sz="1400" dirty="0">
              <a:solidFill>
                <a:srgbClr val="FF0000"/>
              </a:solidFill>
            </a:endParaRPr>
          </a:p>
          <a:p>
            <a:pPr marL="342900" indent="-342900">
              <a:buAutoNum type="arabicPeriod"/>
            </a:pPr>
            <a:r>
              <a:rPr lang="en-US" sz="1400" dirty="0">
                <a:solidFill>
                  <a:srgbClr val="FF0000"/>
                </a:solidFill>
              </a:rPr>
              <a:t>Mean is greater than the median for all the three parameters , which shows the data is positively skewed. </a:t>
            </a:r>
          </a:p>
          <a:p>
            <a:pPr marL="342900" indent="-342900">
              <a:buAutoNum type="arabicPeriod"/>
            </a:pPr>
            <a:endParaRPr lang="en-US" sz="1400" dirty="0">
              <a:solidFill>
                <a:srgbClr val="FF0000"/>
              </a:solidFill>
            </a:endParaRPr>
          </a:p>
          <a:p>
            <a:pPr marL="342900" indent="-342900">
              <a:buAutoNum type="arabicPeriod"/>
            </a:pPr>
            <a:r>
              <a:rPr lang="en-US" sz="1400" dirty="0">
                <a:solidFill>
                  <a:srgbClr val="FF0000"/>
                </a:solidFill>
              </a:rPr>
              <a:t>On the </a:t>
            </a:r>
            <a:r>
              <a:rPr lang="en-US" sz="1400" dirty="0" err="1">
                <a:solidFill>
                  <a:srgbClr val="FF0000"/>
                </a:solidFill>
              </a:rPr>
              <a:t>boxpot</a:t>
            </a:r>
            <a:r>
              <a:rPr lang="en-US" sz="1400" dirty="0">
                <a:solidFill>
                  <a:srgbClr val="FF0000"/>
                </a:solidFill>
              </a:rPr>
              <a:t> for budget and runtime there are very less number of outliers.</a:t>
            </a:r>
          </a:p>
          <a:p>
            <a:pPr marL="342900" indent="-342900">
              <a:buAutoNum type="arabicPeriod"/>
            </a:pPr>
            <a:endParaRPr lang="en-US" sz="1400" dirty="0">
              <a:solidFill>
                <a:srgbClr val="FF0000"/>
              </a:solidFill>
            </a:endParaRPr>
          </a:p>
          <a:p>
            <a:pPr marL="342900" indent="-342900">
              <a:buAutoNum type="arabicPeriod"/>
            </a:pPr>
            <a:r>
              <a:rPr lang="en-US" sz="1400" dirty="0">
                <a:solidFill>
                  <a:srgbClr val="FF0000"/>
                </a:solidFill>
              </a:rPr>
              <a:t>For revenue the data is more </a:t>
            </a:r>
            <a:r>
              <a:rPr lang="en-US" sz="1400" dirty="0" err="1">
                <a:solidFill>
                  <a:srgbClr val="FF0000"/>
                </a:solidFill>
              </a:rPr>
              <a:t>concertrated</a:t>
            </a:r>
            <a:r>
              <a:rPr lang="en-US" sz="1400" dirty="0">
                <a:solidFill>
                  <a:srgbClr val="FF0000"/>
                </a:solidFill>
              </a:rPr>
              <a:t> till $500 billion and some outliers are also present in the data .</a:t>
            </a:r>
          </a:p>
          <a:p>
            <a:pPr marL="342900" indent="-342900">
              <a:buAutoNum type="arabicPeriod"/>
            </a:pPr>
            <a:endParaRPr lang="en-US" sz="1400" dirty="0">
              <a:solidFill>
                <a:srgbClr val="FF0000"/>
              </a:solidFill>
            </a:endParaRPr>
          </a:p>
          <a:p>
            <a:pPr marL="342900" indent="-342900">
              <a:buAutoNum type="arabicPeriod"/>
            </a:pPr>
            <a:r>
              <a:rPr lang="en-US" sz="1400" dirty="0">
                <a:solidFill>
                  <a:srgbClr val="FF0000"/>
                </a:solidFill>
              </a:rPr>
              <a:t>Due to the presence of outliers the mean is drawn towards the higher values and cause skewness in the data.</a:t>
            </a:r>
          </a:p>
        </p:txBody>
      </p:sp>
      <p:sp>
        <p:nvSpPr>
          <p:cNvPr id="16" name="TextBox 15">
            <a:extLst>
              <a:ext uri="{FF2B5EF4-FFF2-40B4-BE49-F238E27FC236}">
                <a16:creationId xmlns:a16="http://schemas.microsoft.com/office/drawing/2014/main" id="{6B30E22C-11F0-B447-B913-005FFF5B0BF5}"/>
              </a:ext>
            </a:extLst>
          </p:cNvPr>
          <p:cNvSpPr txBox="1"/>
          <p:nvPr/>
        </p:nvSpPr>
        <p:spPr>
          <a:xfrm>
            <a:off x="5887097" y="3353977"/>
            <a:ext cx="1143432" cy="307777"/>
          </a:xfrm>
          <a:prstGeom prst="rect">
            <a:avLst/>
          </a:prstGeom>
          <a:noFill/>
          <a:ln w="12700">
            <a:noFill/>
          </a:ln>
        </p:spPr>
        <p:txBody>
          <a:bodyPr wrap="square" rtlCol="0">
            <a:spAutoFit/>
          </a:bodyPr>
          <a:lstStyle/>
          <a:p>
            <a:r>
              <a:rPr lang="en-IN" sz="1400" b="1" dirty="0"/>
              <a:t>Output </a:t>
            </a:r>
          </a:p>
        </p:txBody>
      </p:sp>
      <p:pic>
        <p:nvPicPr>
          <p:cNvPr id="6" name="Picture 5">
            <a:extLst>
              <a:ext uri="{FF2B5EF4-FFF2-40B4-BE49-F238E27FC236}">
                <a16:creationId xmlns:a16="http://schemas.microsoft.com/office/drawing/2014/main" id="{CBAAF0A3-6BD5-6322-9109-33F6C557FD3F}"/>
              </a:ext>
            </a:extLst>
          </p:cNvPr>
          <p:cNvPicPr>
            <a:picLocks noChangeAspect="1"/>
          </p:cNvPicPr>
          <p:nvPr/>
        </p:nvPicPr>
        <p:blipFill>
          <a:blip r:embed="rId2"/>
          <a:stretch>
            <a:fillRect/>
          </a:stretch>
        </p:blipFill>
        <p:spPr>
          <a:xfrm>
            <a:off x="5611050" y="3826971"/>
            <a:ext cx="5852725" cy="2656757"/>
          </a:xfrm>
          <a:prstGeom prst="rect">
            <a:avLst/>
          </a:prstGeom>
        </p:spPr>
      </p:pic>
    </p:spTree>
    <p:extLst>
      <p:ext uri="{BB962C8B-B14F-4D97-AF65-F5344CB8AC3E}">
        <p14:creationId xmlns:p14="http://schemas.microsoft.com/office/powerpoint/2010/main" val="283318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11051" y="1049460"/>
            <a:ext cx="6399483" cy="1202034"/>
          </a:xfrm>
          <a:ln w="12700">
            <a:solidFill>
              <a:schemeClr val="tx1"/>
            </a:solidFill>
          </a:ln>
        </p:spPr>
        <p:txBody>
          <a:bodyPr>
            <a:normAutofit/>
          </a:bodyPr>
          <a:lstStyle/>
          <a:p>
            <a:r>
              <a:rPr lang="en-US" sz="1400" b="1" dirty="0"/>
              <a:t>SYNTAX:</a:t>
            </a:r>
            <a:br>
              <a:rPr lang="en-US" sz="1400" b="1" dirty="0"/>
            </a:br>
            <a:br>
              <a:rPr lang="en-US" sz="1400" b="1" dirty="0"/>
            </a:br>
            <a:r>
              <a:rPr lang="en-US" sz="1400" b="1" dirty="0"/>
              <a:t>task11=sort_500[(sort_500.runtime)&gt;(sort_500.runtime).mean()]</a:t>
            </a:r>
            <a:br>
              <a:rPr lang="en-US" sz="1400" b="1" dirty="0"/>
            </a:br>
            <a:r>
              <a:rPr lang="en-US" sz="1400" b="1" dirty="0"/>
              <a:t>task11=task11[['</a:t>
            </a:r>
            <a:r>
              <a:rPr lang="en-US" sz="1400" b="1" dirty="0" err="1"/>
              <a:t>original_title','runtime</a:t>
            </a:r>
            <a:r>
              <a:rPr lang="en-US" sz="1400" b="1" dirty="0"/>
              <a:t>']]</a:t>
            </a:r>
            <a:br>
              <a:rPr lang="en-US" sz="1400" b="1" dirty="0"/>
            </a:br>
            <a:r>
              <a:rPr lang="en-US" sz="1400" b="1" dirty="0"/>
              <a:t>task11</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19290" y="1058738"/>
            <a:ext cx="5253177" cy="646330"/>
          </a:xfrm>
          <a:ln w="28575">
            <a:solidFill>
              <a:schemeClr val="tx1"/>
            </a:solidFill>
          </a:ln>
        </p:spPr>
        <p:txBody>
          <a:bodyPr/>
          <a:lstStyle/>
          <a:p>
            <a:pPr algn="l"/>
            <a:r>
              <a:rPr lang="en-US" sz="1100" b="1" i="0" dirty="0">
                <a:solidFill>
                  <a:schemeClr val="tx1"/>
                </a:solidFill>
                <a:effectLst/>
                <a:latin typeface="Helvetica Neue"/>
              </a:rPr>
              <a:t># Task 11 Identify and display the names of the movies along with their run times for those movies that have above average run time, using the data from the previous task</a:t>
            </a:r>
            <a:endParaRPr lang="en-US" sz="1400" b="1" dirty="0">
              <a:solidFill>
                <a:schemeClr val="tx1"/>
              </a:solidFill>
            </a:endParaRP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7" name="TextBox 6">
            <a:extLst>
              <a:ext uri="{FF2B5EF4-FFF2-40B4-BE49-F238E27FC236}">
                <a16:creationId xmlns:a16="http://schemas.microsoft.com/office/drawing/2014/main" id="{34457BE9-2591-5408-62A8-6E208F5DFAC2}"/>
              </a:ext>
            </a:extLst>
          </p:cNvPr>
          <p:cNvSpPr txBox="1"/>
          <p:nvPr/>
        </p:nvSpPr>
        <p:spPr>
          <a:xfrm>
            <a:off x="57116" y="2774995"/>
            <a:ext cx="5377526" cy="1600438"/>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algn="l"/>
            <a:endParaRPr lang="en-US" sz="1400" b="1" u="sng" dirty="0">
              <a:solidFill>
                <a:srgbClr val="FF0000"/>
              </a:solidFill>
            </a:endParaRPr>
          </a:p>
          <a:p>
            <a:pPr marL="285750" indent="-285750" algn="l">
              <a:buFont typeface="Arial" panose="020B0604020202020204" pitchFamily="34" charset="0"/>
              <a:buChar char="•"/>
            </a:pPr>
            <a:r>
              <a:rPr lang="en-US" sz="1400" b="1" dirty="0">
                <a:solidFill>
                  <a:srgbClr val="FF0000"/>
                </a:solidFill>
              </a:rPr>
              <a:t>There are around 234 movies where the runtime is greater than the average runtime.</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After Sorting in largest to lowest runtime ,the ‘GONE WITH THE WIND’. has the longest runtime of 238mins.</a:t>
            </a:r>
          </a:p>
        </p:txBody>
      </p:sp>
      <p:sp>
        <p:nvSpPr>
          <p:cNvPr id="16" name="TextBox 15">
            <a:extLst>
              <a:ext uri="{FF2B5EF4-FFF2-40B4-BE49-F238E27FC236}">
                <a16:creationId xmlns:a16="http://schemas.microsoft.com/office/drawing/2014/main" id="{6B30E22C-11F0-B447-B913-005FFF5B0BF5}"/>
              </a:ext>
            </a:extLst>
          </p:cNvPr>
          <p:cNvSpPr txBox="1"/>
          <p:nvPr/>
        </p:nvSpPr>
        <p:spPr>
          <a:xfrm>
            <a:off x="5613928" y="2774995"/>
            <a:ext cx="1143432" cy="307777"/>
          </a:xfrm>
          <a:prstGeom prst="rect">
            <a:avLst/>
          </a:prstGeom>
          <a:noFill/>
          <a:ln w="12700">
            <a:noFill/>
          </a:ln>
        </p:spPr>
        <p:txBody>
          <a:bodyPr wrap="square" rtlCol="0">
            <a:spAutoFit/>
          </a:bodyPr>
          <a:lstStyle/>
          <a:p>
            <a:r>
              <a:rPr lang="en-IN" sz="1400" b="1" dirty="0"/>
              <a:t>Output </a:t>
            </a:r>
          </a:p>
        </p:txBody>
      </p:sp>
      <p:pic>
        <p:nvPicPr>
          <p:cNvPr id="6" name="Picture 5">
            <a:extLst>
              <a:ext uri="{FF2B5EF4-FFF2-40B4-BE49-F238E27FC236}">
                <a16:creationId xmlns:a16="http://schemas.microsoft.com/office/drawing/2014/main" id="{860CABA6-7170-F642-8E4A-4FF7812107BE}"/>
              </a:ext>
            </a:extLst>
          </p:cNvPr>
          <p:cNvPicPr>
            <a:picLocks noChangeAspect="1"/>
          </p:cNvPicPr>
          <p:nvPr/>
        </p:nvPicPr>
        <p:blipFill>
          <a:blip r:embed="rId2"/>
          <a:stretch>
            <a:fillRect/>
          </a:stretch>
        </p:blipFill>
        <p:spPr>
          <a:xfrm>
            <a:off x="5611051" y="3201579"/>
            <a:ext cx="2248016" cy="3397425"/>
          </a:xfrm>
          <a:prstGeom prst="rect">
            <a:avLst/>
          </a:prstGeom>
        </p:spPr>
      </p:pic>
      <p:graphicFrame>
        <p:nvGraphicFramePr>
          <p:cNvPr id="11" name="Chart 10">
            <a:extLst>
              <a:ext uri="{FF2B5EF4-FFF2-40B4-BE49-F238E27FC236}">
                <a16:creationId xmlns:a16="http://schemas.microsoft.com/office/drawing/2014/main" id="{CF5DB18A-68B9-4377-7C95-9556066A4E4D}"/>
              </a:ext>
            </a:extLst>
          </p:cNvPr>
          <p:cNvGraphicFramePr>
            <a:graphicFrameLocks/>
          </p:cNvGraphicFramePr>
          <p:nvPr>
            <p:extLst>
              <p:ext uri="{D42A27DB-BD31-4B8C-83A1-F6EECF244321}">
                <p14:modId xmlns:p14="http://schemas.microsoft.com/office/powerpoint/2010/main" val="3446793693"/>
              </p:ext>
            </p:extLst>
          </p:nvPr>
        </p:nvGraphicFramePr>
        <p:xfrm>
          <a:off x="8035476" y="3201579"/>
          <a:ext cx="3975058" cy="31304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57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CCF5A-0D9F-7A69-7769-6C0B46F3046C}"/>
              </a:ext>
            </a:extLst>
          </p:cNvPr>
          <p:cNvSpPr>
            <a:spLocks noGrp="1"/>
          </p:cNvSpPr>
          <p:nvPr>
            <p:ph type="sldNum" sz="quarter" idx="12"/>
          </p:nvPr>
        </p:nvSpPr>
        <p:spPr/>
        <p:txBody>
          <a:bodyPr/>
          <a:lstStyle/>
          <a:p>
            <a:fld id="{13D2E340-0663-474B-992C-9192B5C45E57}" type="slidenum">
              <a:rPr lang="en-US" noProof="0" smtClean="0"/>
              <a:t>17</a:t>
            </a:fld>
            <a:endParaRPr lang="en-US" noProof="0"/>
          </a:p>
        </p:txBody>
      </p:sp>
      <p:sp>
        <p:nvSpPr>
          <p:cNvPr id="3" name="TextBox 2">
            <a:extLst>
              <a:ext uri="{FF2B5EF4-FFF2-40B4-BE49-F238E27FC236}">
                <a16:creationId xmlns:a16="http://schemas.microsoft.com/office/drawing/2014/main" id="{87861D9D-C381-B1D9-9121-4240702FAD25}"/>
              </a:ext>
            </a:extLst>
          </p:cNvPr>
          <p:cNvSpPr txBox="1"/>
          <p:nvPr/>
        </p:nvSpPr>
        <p:spPr>
          <a:xfrm>
            <a:off x="92014" y="195532"/>
            <a:ext cx="11389744"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Conclusion -- </a:t>
            </a:r>
          </a:p>
          <a:p>
            <a:endParaRPr lang="en-US" sz="2000" dirty="0"/>
          </a:p>
          <a:p>
            <a:r>
              <a:rPr lang="en-US" sz="2000" dirty="0"/>
              <a:t>On the basis of revenue only we can determine whether a movie is a commercial success or not, but yes budget, popularity, vote count all contribute towards a commercial success.</a:t>
            </a:r>
          </a:p>
          <a:p>
            <a:endParaRPr lang="en-US" sz="2000" dirty="0"/>
          </a:p>
          <a:p>
            <a:r>
              <a:rPr lang="en-US" sz="2000" dirty="0"/>
              <a:t>In terms of correlation between budget and revenue </a:t>
            </a:r>
            <a:r>
              <a:rPr lang="en-US" sz="2000" dirty="0" err="1"/>
              <a:t>i.e</a:t>
            </a:r>
            <a:r>
              <a:rPr lang="en-US" sz="2000" dirty="0"/>
              <a:t>  0.71 , for a movie to be a commercial success , contribution of budget is only 7/10 </a:t>
            </a:r>
            <a:r>
              <a:rPr lang="en-US" sz="2000" dirty="0" err="1"/>
              <a:t>i.e</a:t>
            </a:r>
            <a:r>
              <a:rPr lang="en-US" sz="2000" dirty="0"/>
              <a:t> 7 out of 10 movies with high budget can be a commercial success.</a:t>
            </a:r>
          </a:p>
          <a:p>
            <a:endParaRPr lang="en-US" sz="2000" dirty="0"/>
          </a:p>
          <a:p>
            <a:r>
              <a:rPr lang="en-US" sz="2000" dirty="0"/>
              <a:t>In terms of popularity , 6 out of 10 movies that have high popularity can become a commercial success, since the correlation between popularity and revenue is 0.61</a:t>
            </a:r>
          </a:p>
          <a:p>
            <a:endParaRPr lang="en-US" sz="2000" dirty="0"/>
          </a:p>
          <a:p>
            <a:r>
              <a:rPr lang="en-US" sz="2000" dirty="0"/>
              <a:t>In terms of vote count , 8 out of 10 movies that have a high </a:t>
            </a:r>
            <a:r>
              <a:rPr lang="en-US" sz="2000" dirty="0" err="1"/>
              <a:t>votecount</a:t>
            </a:r>
            <a:r>
              <a:rPr lang="en-US" sz="2000" dirty="0"/>
              <a:t> can be a </a:t>
            </a:r>
            <a:r>
              <a:rPr lang="en-US" sz="2000" dirty="0" err="1"/>
              <a:t>commecial</a:t>
            </a:r>
            <a:r>
              <a:rPr lang="en-US" sz="2000" dirty="0"/>
              <a:t> success.</a:t>
            </a:r>
          </a:p>
        </p:txBody>
      </p:sp>
    </p:spTree>
    <p:extLst>
      <p:ext uri="{BB962C8B-B14F-4D97-AF65-F5344CB8AC3E}">
        <p14:creationId xmlns:p14="http://schemas.microsoft.com/office/powerpoint/2010/main" val="122615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156FB3-16A8-474C-9258-48E99551BA12}"/>
              </a:ext>
            </a:extLst>
          </p:cNvPr>
          <p:cNvSpPr>
            <a:spLocks noGrp="1"/>
          </p:cNvSpPr>
          <p:nvPr>
            <p:ph type="ctrTitle"/>
          </p:nvPr>
        </p:nvSpPr>
        <p:spPr>
          <a:xfrm>
            <a:off x="115655" y="1147156"/>
            <a:ext cx="5354118" cy="4459894"/>
          </a:xfrm>
        </p:spPr>
        <p:txBody>
          <a:bodyPr>
            <a:normAutofit/>
          </a:bodyPr>
          <a:lstStyle/>
          <a:p>
            <a:r>
              <a:rPr lang="en-US" sz="8800" b="1" dirty="0"/>
              <a:t>THANK YOU …</a:t>
            </a:r>
            <a:endParaRPr lang="en-IN" sz="8800" b="1" dirty="0"/>
          </a:p>
        </p:txBody>
      </p:sp>
      <p:sp>
        <p:nvSpPr>
          <p:cNvPr id="7" name="Subtitle 6">
            <a:extLst>
              <a:ext uri="{FF2B5EF4-FFF2-40B4-BE49-F238E27FC236}">
                <a16:creationId xmlns:a16="http://schemas.microsoft.com/office/drawing/2014/main" id="{4CC8B598-9248-425A-9B9F-F5EE5556307C}"/>
              </a:ext>
            </a:extLst>
          </p:cNvPr>
          <p:cNvSpPr>
            <a:spLocks noGrp="1"/>
          </p:cNvSpPr>
          <p:nvPr>
            <p:ph type="subTitle" idx="1"/>
          </p:nvPr>
        </p:nvSpPr>
        <p:spPr>
          <a:xfrm>
            <a:off x="5611092" y="3998422"/>
            <a:ext cx="6172922" cy="687415"/>
          </a:xfrm>
          <a:ln>
            <a:solidFill>
              <a:schemeClr val="bg2"/>
            </a:solidFill>
          </a:ln>
        </p:spPr>
        <p:txBody>
          <a:bodyPr/>
          <a:lstStyle/>
          <a:p>
            <a:pPr algn="ctr"/>
            <a:r>
              <a:rPr lang="en-US" sz="4000" b="1" dirty="0"/>
              <a:t> </a:t>
            </a:r>
            <a:endParaRPr lang="en-IN" sz="4000" b="1" dirty="0"/>
          </a:p>
        </p:txBody>
      </p:sp>
      <p:sp>
        <p:nvSpPr>
          <p:cNvPr id="3" name="Slide Number Placeholder 2">
            <a:extLst>
              <a:ext uri="{FF2B5EF4-FFF2-40B4-BE49-F238E27FC236}">
                <a16:creationId xmlns:a16="http://schemas.microsoft.com/office/drawing/2014/main" id="{ECA231C5-5360-43CA-87F9-3A8D8815D26E}"/>
              </a:ext>
            </a:extLst>
          </p:cNvPr>
          <p:cNvSpPr>
            <a:spLocks noGrp="1"/>
          </p:cNvSpPr>
          <p:nvPr>
            <p:ph type="sldNum" sz="quarter" idx="4294967295"/>
          </p:nvPr>
        </p:nvSpPr>
        <p:spPr>
          <a:xfrm>
            <a:off x="11784013" y="5607050"/>
            <a:ext cx="407987" cy="365125"/>
          </a:xfrm>
        </p:spPr>
        <p:txBody>
          <a:bodyPr/>
          <a:lstStyle/>
          <a:p>
            <a:fld id="{13D2E340-0663-474B-992C-9192B5C45E57}" type="slidenum">
              <a:rPr lang="en-US" noProof="0" smtClean="0"/>
              <a:t>18</a:t>
            </a:fld>
            <a:endParaRPr lang="en-US" noProof="0"/>
          </a:p>
        </p:txBody>
      </p:sp>
    </p:spTree>
    <p:extLst>
      <p:ext uri="{BB962C8B-B14F-4D97-AF65-F5344CB8AC3E}">
        <p14:creationId xmlns:p14="http://schemas.microsoft.com/office/powerpoint/2010/main" val="122671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F3B616-F9F2-41BE-A603-7CF1DBE923B9}"/>
              </a:ext>
            </a:extLst>
          </p:cNvPr>
          <p:cNvSpPr>
            <a:spLocks noGrp="1"/>
          </p:cNvSpPr>
          <p:nvPr>
            <p:ph type="sldNum" sz="quarter" idx="12"/>
          </p:nvPr>
        </p:nvSpPr>
        <p:spPr/>
        <p:txBody>
          <a:bodyPr/>
          <a:lstStyle/>
          <a:p>
            <a:fld id="{13D2E340-0663-474B-992C-9192B5C45E57}" type="slidenum">
              <a:rPr lang="en-US" noProof="0" smtClean="0"/>
              <a:t>2</a:t>
            </a:fld>
            <a:endParaRPr lang="en-US" noProof="0" dirty="0"/>
          </a:p>
        </p:txBody>
      </p:sp>
      <p:sp>
        <p:nvSpPr>
          <p:cNvPr id="4" name="TextBox 3">
            <a:extLst>
              <a:ext uri="{FF2B5EF4-FFF2-40B4-BE49-F238E27FC236}">
                <a16:creationId xmlns:a16="http://schemas.microsoft.com/office/drawing/2014/main" id="{26438583-597A-A330-A6EC-84AA9C3416FC}"/>
              </a:ext>
            </a:extLst>
          </p:cNvPr>
          <p:cNvSpPr txBox="1"/>
          <p:nvPr/>
        </p:nvSpPr>
        <p:spPr>
          <a:xfrm>
            <a:off x="459356" y="1042689"/>
            <a:ext cx="9806077" cy="1200329"/>
          </a:xfrm>
          <a:prstGeom prst="rect">
            <a:avLst/>
          </a:prstGeom>
          <a:noFill/>
        </p:spPr>
        <p:txBody>
          <a:bodyPr wrap="square">
            <a:spAutoFit/>
          </a:bodyPr>
          <a:lstStyle/>
          <a:p>
            <a:pPr algn="l"/>
            <a:r>
              <a:rPr lang="en-US" b="1" i="1" u="sng" dirty="0">
                <a:effectLst/>
                <a:latin typeface="Söhne"/>
              </a:rPr>
              <a:t>PROJECT </a:t>
            </a:r>
            <a:r>
              <a:rPr lang="en-US" b="1" i="1" u="sng" dirty="0">
                <a:latin typeface="Söhne"/>
              </a:rPr>
              <a:t>OBJECTIVE </a:t>
            </a:r>
            <a:endParaRPr lang="en-US" b="1" i="1" u="sng" dirty="0">
              <a:effectLst/>
              <a:latin typeface="Söhne"/>
            </a:endParaRPr>
          </a:p>
          <a:p>
            <a:pPr algn="l"/>
            <a:endParaRPr lang="en-US" b="1" i="1" dirty="0">
              <a:latin typeface="Söhne"/>
            </a:endParaRPr>
          </a:p>
          <a:p>
            <a:pPr marL="285750" indent="-285750" algn="l">
              <a:buFont typeface="Arial" panose="020B0604020202020204" pitchFamily="34" charset="0"/>
              <a:buChar char="•"/>
            </a:pPr>
            <a:r>
              <a:rPr lang="en-US" b="1" i="1" dirty="0">
                <a:latin typeface="Söhne"/>
              </a:rPr>
              <a:t>The objective of the project is to use Python Programming to analyze the movie data to perform exploratory data analysis by answering the questions in the upcoming slides.</a:t>
            </a:r>
            <a:endParaRPr lang="en-US" i="1" u="sng" dirty="0">
              <a:latin typeface="Algerian" panose="04020705040A02060702" pitchFamily="82" charset="0"/>
              <a:cs typeface="72 Black" panose="020B0A04030603020204" pitchFamily="34" charset="0"/>
            </a:endParaRPr>
          </a:p>
        </p:txBody>
      </p:sp>
      <p:sp>
        <p:nvSpPr>
          <p:cNvPr id="6" name="TextBox 5">
            <a:extLst>
              <a:ext uri="{FF2B5EF4-FFF2-40B4-BE49-F238E27FC236}">
                <a16:creationId xmlns:a16="http://schemas.microsoft.com/office/drawing/2014/main" id="{748E1605-2182-8779-A4A3-98C12D911348}"/>
              </a:ext>
            </a:extLst>
          </p:cNvPr>
          <p:cNvSpPr txBox="1"/>
          <p:nvPr/>
        </p:nvSpPr>
        <p:spPr>
          <a:xfrm>
            <a:off x="2347823" y="94276"/>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pic>
        <p:nvPicPr>
          <p:cNvPr id="8" name="Picture 7">
            <a:extLst>
              <a:ext uri="{FF2B5EF4-FFF2-40B4-BE49-F238E27FC236}">
                <a16:creationId xmlns:a16="http://schemas.microsoft.com/office/drawing/2014/main" id="{11756330-B878-0D73-C1AE-5AFEFBB327A6}"/>
              </a:ext>
            </a:extLst>
          </p:cNvPr>
          <p:cNvPicPr>
            <a:picLocks noChangeAspect="1"/>
          </p:cNvPicPr>
          <p:nvPr/>
        </p:nvPicPr>
        <p:blipFill>
          <a:blip r:embed="rId2"/>
          <a:stretch>
            <a:fillRect/>
          </a:stretch>
        </p:blipFill>
        <p:spPr>
          <a:xfrm>
            <a:off x="1871931" y="2520017"/>
            <a:ext cx="3925019" cy="4075484"/>
          </a:xfrm>
          <a:prstGeom prst="rect">
            <a:avLst/>
          </a:prstGeom>
        </p:spPr>
      </p:pic>
      <p:pic>
        <p:nvPicPr>
          <p:cNvPr id="10" name="Picture 9">
            <a:extLst>
              <a:ext uri="{FF2B5EF4-FFF2-40B4-BE49-F238E27FC236}">
                <a16:creationId xmlns:a16="http://schemas.microsoft.com/office/drawing/2014/main" id="{D0655E0C-0182-C1F9-453A-F27E88D017BC}"/>
              </a:ext>
            </a:extLst>
          </p:cNvPr>
          <p:cNvPicPr>
            <a:picLocks noChangeAspect="1"/>
          </p:cNvPicPr>
          <p:nvPr/>
        </p:nvPicPr>
        <p:blipFill>
          <a:blip r:embed="rId3"/>
          <a:stretch>
            <a:fillRect/>
          </a:stretch>
        </p:blipFill>
        <p:spPr>
          <a:xfrm>
            <a:off x="6224535" y="2520017"/>
            <a:ext cx="3083368" cy="3926275"/>
          </a:xfrm>
          <a:prstGeom prst="rect">
            <a:avLst/>
          </a:prstGeom>
        </p:spPr>
      </p:pic>
    </p:spTree>
    <p:extLst>
      <p:ext uri="{BB962C8B-B14F-4D97-AF65-F5344CB8AC3E}">
        <p14:creationId xmlns:p14="http://schemas.microsoft.com/office/powerpoint/2010/main" val="3801358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F3B616-F9F2-41BE-A603-7CF1DBE923B9}"/>
              </a:ext>
            </a:extLst>
          </p:cNvPr>
          <p:cNvSpPr>
            <a:spLocks noGrp="1"/>
          </p:cNvSpPr>
          <p:nvPr>
            <p:ph type="sldNum" sz="quarter" idx="12"/>
          </p:nvPr>
        </p:nvSpPr>
        <p:spPr/>
        <p:txBody>
          <a:bodyPr/>
          <a:lstStyle/>
          <a:p>
            <a:fld id="{13D2E340-0663-474B-992C-9192B5C45E57}" type="slidenum">
              <a:rPr lang="en-US" noProof="0" smtClean="0"/>
              <a:t>3</a:t>
            </a:fld>
            <a:endParaRPr lang="en-US" noProof="0" dirty="0"/>
          </a:p>
        </p:txBody>
      </p:sp>
      <p:sp>
        <p:nvSpPr>
          <p:cNvPr id="4" name="TextBox 3">
            <a:extLst>
              <a:ext uri="{FF2B5EF4-FFF2-40B4-BE49-F238E27FC236}">
                <a16:creationId xmlns:a16="http://schemas.microsoft.com/office/drawing/2014/main" id="{26438583-597A-A330-A6EC-84AA9C3416FC}"/>
              </a:ext>
            </a:extLst>
          </p:cNvPr>
          <p:cNvSpPr txBox="1"/>
          <p:nvPr/>
        </p:nvSpPr>
        <p:spPr>
          <a:xfrm>
            <a:off x="459356" y="1042689"/>
            <a:ext cx="9806077" cy="3510769"/>
          </a:xfrm>
          <a:prstGeom prst="rect">
            <a:avLst/>
          </a:prstGeom>
          <a:noFill/>
        </p:spPr>
        <p:txBody>
          <a:bodyPr wrap="square">
            <a:spAutoFit/>
          </a:bodyPr>
          <a:lstStyle/>
          <a:p>
            <a:pPr algn="l"/>
            <a:r>
              <a:rPr lang="en-US" b="1" i="1" u="sng" dirty="0">
                <a:effectLst/>
                <a:latin typeface="Söhne"/>
              </a:rPr>
              <a:t>Introduction</a:t>
            </a:r>
          </a:p>
          <a:p>
            <a:pPr algn="l"/>
            <a:endParaRPr lang="en-US" b="1" i="1" dirty="0">
              <a:latin typeface="Söhne"/>
            </a:endParaRPr>
          </a:p>
          <a:p>
            <a:pPr marL="285750" indent="-285750" algn="l">
              <a:lnSpc>
                <a:spcPct val="150000"/>
              </a:lnSpc>
              <a:buFont typeface="Arial" panose="020B0604020202020204" pitchFamily="34" charset="0"/>
              <a:buChar char="•"/>
            </a:pPr>
            <a:r>
              <a:rPr lang="en-US" b="1" i="1" dirty="0">
                <a:latin typeface="Söhne"/>
              </a:rPr>
              <a:t>The movies that costs over $100 million can still, why so?. Movie lovers might have different interests.</a:t>
            </a:r>
          </a:p>
          <a:p>
            <a:pPr marL="285750" indent="-285750" algn="l">
              <a:lnSpc>
                <a:spcPct val="150000"/>
              </a:lnSpc>
              <a:buFont typeface="Arial" panose="020B0604020202020204" pitchFamily="34" charset="0"/>
              <a:buChar char="•"/>
            </a:pPr>
            <a:r>
              <a:rPr lang="en-US" b="1" i="1" dirty="0">
                <a:latin typeface="Söhne"/>
                <a:cs typeface="72 Black" panose="020B0A04030603020204" pitchFamily="34" charset="0"/>
              </a:rPr>
              <a:t>A production company wants to analyze a movie dataset to identify what kind of movies perform well in cinemas, which genres they belong to ,and so on. It will help the company predict if a movie will be highly rated, etc.</a:t>
            </a:r>
          </a:p>
          <a:p>
            <a:pPr marL="285750" indent="-285750" algn="l">
              <a:lnSpc>
                <a:spcPct val="150000"/>
              </a:lnSpc>
              <a:buFont typeface="Arial" panose="020B0604020202020204" pitchFamily="34" charset="0"/>
              <a:buChar char="•"/>
            </a:pPr>
            <a:r>
              <a:rPr lang="en-US" b="1" i="1" dirty="0">
                <a:latin typeface="Söhne"/>
                <a:cs typeface="72 Black" panose="020B0A04030603020204" pitchFamily="34" charset="0"/>
              </a:rPr>
              <a:t>Management wants to get the insights and so there are few tasks in the upcoming slides which needs to be answered using the python notebook.</a:t>
            </a:r>
            <a:endParaRPr lang="en-US" i="1" dirty="0">
              <a:latin typeface="Algerian" panose="04020705040A02060702" pitchFamily="82" charset="0"/>
              <a:cs typeface="72 Black" panose="020B0A04030603020204" pitchFamily="34" charset="0"/>
            </a:endParaRPr>
          </a:p>
        </p:txBody>
      </p:sp>
      <p:sp>
        <p:nvSpPr>
          <p:cNvPr id="6" name="TextBox 5">
            <a:extLst>
              <a:ext uri="{FF2B5EF4-FFF2-40B4-BE49-F238E27FC236}">
                <a16:creationId xmlns:a16="http://schemas.microsoft.com/office/drawing/2014/main" id="{748E1605-2182-8779-A4A3-98C12D911348}"/>
              </a:ext>
            </a:extLst>
          </p:cNvPr>
          <p:cNvSpPr txBox="1"/>
          <p:nvPr/>
        </p:nvSpPr>
        <p:spPr>
          <a:xfrm>
            <a:off x="2347823" y="94276"/>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Tree>
    <p:extLst>
      <p:ext uri="{BB962C8B-B14F-4D97-AF65-F5344CB8AC3E}">
        <p14:creationId xmlns:p14="http://schemas.microsoft.com/office/powerpoint/2010/main" val="319968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887097" y="1044815"/>
            <a:ext cx="5670487" cy="1699989"/>
          </a:xfrm>
          <a:ln w="12700">
            <a:solidFill>
              <a:schemeClr val="tx1"/>
            </a:solidFill>
          </a:ln>
        </p:spPr>
        <p:txBody>
          <a:bodyPr>
            <a:normAutofit fontScale="90000"/>
          </a:bodyPr>
          <a:lstStyle/>
          <a:p>
            <a:br>
              <a:rPr lang="en-US" sz="1400" b="1" dirty="0"/>
            </a:br>
            <a:r>
              <a:rPr lang="en-US" sz="1400" b="1" dirty="0"/>
              <a:t>SYNTAX:</a:t>
            </a:r>
            <a:br>
              <a:rPr lang="en-US" sz="1400" b="1" dirty="0"/>
            </a:br>
            <a:br>
              <a:rPr lang="en-US" sz="1400" b="1" dirty="0"/>
            </a:br>
            <a:r>
              <a:rPr lang="en-US" sz="1400" b="1" dirty="0" err="1"/>
              <a:t>df</a:t>
            </a:r>
            <a:r>
              <a:rPr lang="en-US" sz="1400" b="1" dirty="0"/>
              <a:t>=pd.read_csv("DS1_C8_V3_ND_Sprint2_Data Analysis Using Python_Dataset.csv")</a:t>
            </a:r>
            <a:br>
              <a:rPr lang="en-US" sz="1400" b="1" dirty="0"/>
            </a:br>
            <a:r>
              <a:rPr lang="en-US" sz="1400" b="1" dirty="0" err="1"/>
              <a:t>df</a:t>
            </a:r>
            <a:br>
              <a:rPr lang="en-US" sz="1400" b="1" dirty="0"/>
            </a:br>
            <a:br>
              <a:rPr lang="en-US" sz="1400" b="1" dirty="0"/>
            </a:br>
            <a:r>
              <a:rPr lang="en-US" sz="1400" b="1" dirty="0"/>
              <a:t>first_50_movies = </a:t>
            </a:r>
            <a:r>
              <a:rPr lang="en-US" sz="1400" b="1" dirty="0" err="1"/>
              <a:t>df.head</a:t>
            </a:r>
            <a:r>
              <a:rPr lang="en-US" sz="1400" b="1" dirty="0"/>
              <a:t>(50)  # Displays the top 50 movie title and genres</a:t>
            </a:r>
            <a:br>
              <a:rPr lang="en-US" sz="1400" b="1" dirty="0"/>
            </a:br>
            <a:r>
              <a:rPr lang="en-US" sz="1400" b="1" dirty="0" err="1"/>
              <a:t>titles_and_genres</a:t>
            </a:r>
            <a:r>
              <a:rPr lang="en-US" sz="1400" b="1" dirty="0"/>
              <a:t> = first_50_movies[['</a:t>
            </a:r>
            <a:r>
              <a:rPr lang="en-US" sz="1400" b="1" dirty="0" err="1"/>
              <a:t>original_title','genres</a:t>
            </a:r>
            <a:r>
              <a:rPr lang="en-US" sz="1400" b="1" dirty="0"/>
              <a:t>']] </a:t>
            </a:r>
            <a:br>
              <a:rPr lang="en-US" sz="1400" b="1" dirty="0"/>
            </a:br>
            <a:r>
              <a:rPr lang="en-US" sz="1400" b="1" dirty="0" err="1"/>
              <a:t>titles_and_genres</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358371" y="1207697"/>
            <a:ext cx="5067644" cy="974785"/>
          </a:xfrm>
          <a:ln w="28575">
            <a:solidFill>
              <a:schemeClr val="tx1"/>
            </a:solidFill>
          </a:ln>
        </p:spPr>
        <p:txBody>
          <a:bodyPr/>
          <a:lstStyle/>
          <a:p>
            <a:pPr algn="l"/>
            <a:r>
              <a:rPr lang="en-US" sz="1400" b="1" dirty="0"/>
              <a:t>#Task 1 - Load the movie dataset in the Python notebook. Display the number of rows and columns in the dataset. Display the titles and genres of the first 50 movies from the dataset.</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9" name="TextBox 8">
            <a:extLst>
              <a:ext uri="{FF2B5EF4-FFF2-40B4-BE49-F238E27FC236}">
                <a16:creationId xmlns:a16="http://schemas.microsoft.com/office/drawing/2014/main" id="{DF64053E-7EDD-1A4F-7E4E-F3F908868FB0}"/>
              </a:ext>
            </a:extLst>
          </p:cNvPr>
          <p:cNvSpPr txBox="1"/>
          <p:nvPr/>
        </p:nvSpPr>
        <p:spPr>
          <a:xfrm>
            <a:off x="168059" y="3464768"/>
            <a:ext cx="5231546" cy="1446550"/>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r>
              <a:rPr lang="en-US" sz="1400" b="1" dirty="0">
                <a:solidFill>
                  <a:srgbClr val="FF0000"/>
                </a:solidFill>
              </a:rPr>
              <a:t>We have loaded the dataset in the jupyter notebook and there are 4803 rows and 20 columns.</a:t>
            </a:r>
          </a:p>
          <a:p>
            <a:pPr marL="285750" indent="-285750" algn="l">
              <a:buFont typeface="Arial" panose="020B0604020202020204" pitchFamily="34" charset="0"/>
              <a:buChar char="•"/>
            </a:pPr>
            <a:r>
              <a:rPr lang="en-US" sz="1400" b="1" dirty="0">
                <a:solidFill>
                  <a:srgbClr val="FF0000"/>
                </a:solidFill>
              </a:rPr>
              <a:t>The First 50 movies along with the genres are show in the right.</a:t>
            </a:r>
            <a:endParaRPr lang="en-US" sz="1800" b="1" dirty="0"/>
          </a:p>
          <a:p>
            <a:pPr algn="l"/>
            <a:endParaRPr lang="en-US" sz="1800" b="1" u="sng" dirty="0"/>
          </a:p>
        </p:txBody>
      </p:sp>
      <p:sp>
        <p:nvSpPr>
          <p:cNvPr id="20" name="TextBox 19">
            <a:extLst>
              <a:ext uri="{FF2B5EF4-FFF2-40B4-BE49-F238E27FC236}">
                <a16:creationId xmlns:a16="http://schemas.microsoft.com/office/drawing/2014/main" id="{8ED8AF19-1987-6EC2-B2F2-AD198D2D1914}"/>
              </a:ext>
            </a:extLst>
          </p:cNvPr>
          <p:cNvSpPr txBox="1"/>
          <p:nvPr/>
        </p:nvSpPr>
        <p:spPr>
          <a:xfrm>
            <a:off x="8055733" y="2744804"/>
            <a:ext cx="1574752" cy="369332"/>
          </a:xfrm>
          <a:prstGeom prst="rect">
            <a:avLst/>
          </a:prstGeom>
          <a:noFill/>
          <a:ln w="12700">
            <a:noFill/>
          </a:ln>
        </p:spPr>
        <p:txBody>
          <a:bodyPr wrap="square" rtlCol="0">
            <a:spAutoFit/>
          </a:bodyPr>
          <a:lstStyle/>
          <a:p>
            <a:r>
              <a:rPr lang="en-IN" b="1" dirty="0"/>
              <a:t>Output</a:t>
            </a:r>
          </a:p>
        </p:txBody>
      </p:sp>
      <p:pic>
        <p:nvPicPr>
          <p:cNvPr id="31" name="Picture 30">
            <a:extLst>
              <a:ext uri="{FF2B5EF4-FFF2-40B4-BE49-F238E27FC236}">
                <a16:creationId xmlns:a16="http://schemas.microsoft.com/office/drawing/2014/main" id="{76332D6A-B271-F76E-CCA9-BDB63A262BB2}"/>
              </a:ext>
            </a:extLst>
          </p:cNvPr>
          <p:cNvPicPr>
            <a:picLocks noChangeAspect="1"/>
          </p:cNvPicPr>
          <p:nvPr/>
        </p:nvPicPr>
        <p:blipFill>
          <a:blip r:embed="rId2"/>
          <a:stretch>
            <a:fillRect/>
          </a:stretch>
        </p:blipFill>
        <p:spPr>
          <a:xfrm>
            <a:off x="4325183" y="4544398"/>
            <a:ext cx="910586" cy="320753"/>
          </a:xfrm>
          <a:prstGeom prst="rect">
            <a:avLst/>
          </a:prstGeom>
        </p:spPr>
      </p:pic>
      <p:pic>
        <p:nvPicPr>
          <p:cNvPr id="33" name="Picture 32">
            <a:extLst>
              <a:ext uri="{FF2B5EF4-FFF2-40B4-BE49-F238E27FC236}">
                <a16:creationId xmlns:a16="http://schemas.microsoft.com/office/drawing/2014/main" id="{4AF62690-94BE-1473-BD06-747941666116}"/>
              </a:ext>
            </a:extLst>
          </p:cNvPr>
          <p:cNvPicPr>
            <a:picLocks noChangeAspect="1"/>
          </p:cNvPicPr>
          <p:nvPr/>
        </p:nvPicPr>
        <p:blipFill>
          <a:blip r:embed="rId3"/>
          <a:stretch>
            <a:fillRect/>
          </a:stretch>
        </p:blipFill>
        <p:spPr>
          <a:xfrm>
            <a:off x="6211019" y="3114747"/>
            <a:ext cx="5546785" cy="3652718"/>
          </a:xfrm>
          <a:prstGeom prst="rect">
            <a:avLst/>
          </a:prstGeom>
        </p:spPr>
      </p:pic>
    </p:spTree>
    <p:extLst>
      <p:ext uri="{BB962C8B-B14F-4D97-AF65-F5344CB8AC3E}">
        <p14:creationId xmlns:p14="http://schemas.microsoft.com/office/powerpoint/2010/main" val="418134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6007866" y="1243223"/>
            <a:ext cx="1773162" cy="646331"/>
          </a:xfrm>
          <a:ln w="12700">
            <a:solidFill>
              <a:schemeClr val="tx1"/>
            </a:solidFill>
          </a:ln>
        </p:spPr>
        <p:txBody>
          <a:bodyPr>
            <a:normAutofit fontScale="90000"/>
          </a:bodyPr>
          <a:lstStyle/>
          <a:p>
            <a:br>
              <a:rPr lang="en-US" sz="1400" b="1" dirty="0"/>
            </a:br>
            <a:r>
              <a:rPr lang="en-US" sz="1400" b="1" dirty="0"/>
              <a:t>SYNTAX:</a:t>
            </a:r>
            <a:br>
              <a:rPr lang="en-US" sz="1400" b="1" dirty="0"/>
            </a:br>
            <a:br>
              <a:rPr lang="en-US" sz="1400" b="1" dirty="0"/>
            </a:br>
            <a:r>
              <a:rPr lang="en-US" sz="1400" b="1" dirty="0" err="1"/>
              <a:t>df.isnull</a:t>
            </a:r>
            <a:r>
              <a:rPr lang="en-US" sz="1400" b="1" dirty="0"/>
              <a:t>().sum() </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50010" y="1224951"/>
            <a:ext cx="4985759" cy="862641"/>
          </a:xfrm>
          <a:ln w="28575">
            <a:solidFill>
              <a:schemeClr val="tx1"/>
            </a:solidFill>
          </a:ln>
        </p:spPr>
        <p:txBody>
          <a:bodyPr/>
          <a:lstStyle/>
          <a:p>
            <a:pPr algn="l"/>
            <a:r>
              <a:rPr lang="en-US" sz="1400" b="1" dirty="0"/>
              <a:t>#Task 2 identify the columns that have null values and perform the null values and perform the null value treatment.</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9" name="TextBox 8">
            <a:extLst>
              <a:ext uri="{FF2B5EF4-FFF2-40B4-BE49-F238E27FC236}">
                <a16:creationId xmlns:a16="http://schemas.microsoft.com/office/drawing/2014/main" id="{DF64053E-7EDD-1A4F-7E4E-F3F908868FB0}"/>
              </a:ext>
            </a:extLst>
          </p:cNvPr>
          <p:cNvSpPr txBox="1"/>
          <p:nvPr/>
        </p:nvSpPr>
        <p:spPr>
          <a:xfrm>
            <a:off x="57116" y="2774996"/>
            <a:ext cx="5231546" cy="209288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r>
              <a:rPr lang="en-US" sz="1400" b="1" dirty="0" err="1">
                <a:solidFill>
                  <a:srgbClr val="FF0000"/>
                </a:solidFill>
              </a:rPr>
              <a:t>Homepage,Overview,release_date,runtime,tagline</a:t>
            </a:r>
            <a:r>
              <a:rPr lang="en-US" sz="1400" b="1" dirty="0">
                <a:solidFill>
                  <a:srgbClr val="FF0000"/>
                </a:solidFill>
              </a:rPr>
              <a:t> has a null values.</a:t>
            </a:r>
          </a:p>
          <a:p>
            <a:pPr marL="285750" indent="-285750" algn="l">
              <a:buFont typeface="Arial" panose="020B0604020202020204" pitchFamily="34" charset="0"/>
              <a:buChar char="•"/>
            </a:pPr>
            <a:r>
              <a:rPr lang="en-US" sz="1400" b="1" dirty="0">
                <a:solidFill>
                  <a:srgbClr val="FF0000"/>
                </a:solidFill>
              </a:rPr>
              <a:t>The </a:t>
            </a:r>
            <a:r>
              <a:rPr lang="en-US" sz="1400" b="1" dirty="0" err="1">
                <a:solidFill>
                  <a:srgbClr val="FF0000"/>
                </a:solidFill>
              </a:rPr>
              <a:t>Homepage,overview,tagline,date</a:t>
            </a:r>
            <a:r>
              <a:rPr lang="en-US" sz="1400" b="1" dirty="0">
                <a:solidFill>
                  <a:srgbClr val="FF0000"/>
                </a:solidFill>
              </a:rPr>
              <a:t> are replaced with mode values.</a:t>
            </a:r>
          </a:p>
          <a:p>
            <a:pPr marL="285750" indent="-285750" algn="l">
              <a:buFont typeface="Arial" panose="020B0604020202020204" pitchFamily="34" charset="0"/>
              <a:buChar char="•"/>
            </a:pPr>
            <a:r>
              <a:rPr lang="en-US" sz="1400" b="1" dirty="0">
                <a:solidFill>
                  <a:srgbClr val="FF0000"/>
                </a:solidFill>
              </a:rPr>
              <a:t>The runtime is replaced with mean value.</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The output before and after treatment</a:t>
            </a:r>
          </a:p>
          <a:p>
            <a:pPr algn="l"/>
            <a:endParaRPr lang="en-US" sz="1800" b="1" u="sng" dirty="0"/>
          </a:p>
        </p:txBody>
      </p:sp>
      <p:sp>
        <p:nvSpPr>
          <p:cNvPr id="20" name="TextBox 19">
            <a:extLst>
              <a:ext uri="{FF2B5EF4-FFF2-40B4-BE49-F238E27FC236}">
                <a16:creationId xmlns:a16="http://schemas.microsoft.com/office/drawing/2014/main" id="{8ED8AF19-1987-6EC2-B2F2-AD198D2D1914}"/>
              </a:ext>
            </a:extLst>
          </p:cNvPr>
          <p:cNvSpPr txBox="1"/>
          <p:nvPr/>
        </p:nvSpPr>
        <p:spPr>
          <a:xfrm>
            <a:off x="6378802" y="2569410"/>
            <a:ext cx="1402225" cy="523220"/>
          </a:xfrm>
          <a:prstGeom prst="rect">
            <a:avLst/>
          </a:prstGeom>
          <a:noFill/>
          <a:ln w="12700">
            <a:noFill/>
          </a:ln>
        </p:spPr>
        <p:txBody>
          <a:bodyPr wrap="square" rtlCol="0">
            <a:spAutoFit/>
          </a:bodyPr>
          <a:lstStyle/>
          <a:p>
            <a:r>
              <a:rPr lang="en-IN" sz="1400" b="1" dirty="0"/>
              <a:t>Output before treatment</a:t>
            </a:r>
          </a:p>
        </p:txBody>
      </p:sp>
      <p:pic>
        <p:nvPicPr>
          <p:cNvPr id="31" name="Picture 30">
            <a:extLst>
              <a:ext uri="{FF2B5EF4-FFF2-40B4-BE49-F238E27FC236}">
                <a16:creationId xmlns:a16="http://schemas.microsoft.com/office/drawing/2014/main" id="{76332D6A-B271-F76E-CCA9-BDB63A262BB2}"/>
              </a:ext>
            </a:extLst>
          </p:cNvPr>
          <p:cNvPicPr>
            <a:picLocks noChangeAspect="1"/>
          </p:cNvPicPr>
          <p:nvPr/>
        </p:nvPicPr>
        <p:blipFill>
          <a:blip r:embed="rId2"/>
          <a:stretch>
            <a:fillRect/>
          </a:stretch>
        </p:blipFill>
        <p:spPr>
          <a:xfrm>
            <a:off x="4169907" y="4285606"/>
            <a:ext cx="910586" cy="320753"/>
          </a:xfrm>
          <a:prstGeom prst="rect">
            <a:avLst/>
          </a:prstGeom>
        </p:spPr>
      </p:pic>
      <p:pic>
        <p:nvPicPr>
          <p:cNvPr id="8" name="Picture 7">
            <a:extLst>
              <a:ext uri="{FF2B5EF4-FFF2-40B4-BE49-F238E27FC236}">
                <a16:creationId xmlns:a16="http://schemas.microsoft.com/office/drawing/2014/main" id="{18A23523-D625-55A8-3439-DADD4756BA37}"/>
              </a:ext>
            </a:extLst>
          </p:cNvPr>
          <p:cNvPicPr>
            <a:picLocks noChangeAspect="1"/>
          </p:cNvPicPr>
          <p:nvPr/>
        </p:nvPicPr>
        <p:blipFill>
          <a:blip r:embed="rId3"/>
          <a:stretch>
            <a:fillRect/>
          </a:stretch>
        </p:blipFill>
        <p:spPr>
          <a:xfrm>
            <a:off x="5804369" y="3203056"/>
            <a:ext cx="2387723" cy="3530781"/>
          </a:xfrm>
          <a:prstGeom prst="rect">
            <a:avLst/>
          </a:prstGeom>
        </p:spPr>
      </p:pic>
      <p:sp>
        <p:nvSpPr>
          <p:cNvPr id="10" name="TextBox 9">
            <a:extLst>
              <a:ext uri="{FF2B5EF4-FFF2-40B4-BE49-F238E27FC236}">
                <a16:creationId xmlns:a16="http://schemas.microsoft.com/office/drawing/2014/main" id="{B777EE29-655F-1169-8EE5-42979C30DE5E}"/>
              </a:ext>
            </a:extLst>
          </p:cNvPr>
          <p:cNvSpPr txBox="1"/>
          <p:nvPr/>
        </p:nvSpPr>
        <p:spPr>
          <a:xfrm>
            <a:off x="9999021" y="2569410"/>
            <a:ext cx="1402225" cy="523220"/>
          </a:xfrm>
          <a:prstGeom prst="rect">
            <a:avLst/>
          </a:prstGeom>
          <a:noFill/>
          <a:ln w="12700">
            <a:noFill/>
          </a:ln>
        </p:spPr>
        <p:txBody>
          <a:bodyPr wrap="square" rtlCol="0">
            <a:spAutoFit/>
          </a:bodyPr>
          <a:lstStyle/>
          <a:p>
            <a:r>
              <a:rPr lang="en-IN" sz="1400" b="1" dirty="0"/>
              <a:t>Output after treatment</a:t>
            </a:r>
          </a:p>
        </p:txBody>
      </p:sp>
      <p:pic>
        <p:nvPicPr>
          <p:cNvPr id="12" name="Picture 11">
            <a:extLst>
              <a:ext uri="{FF2B5EF4-FFF2-40B4-BE49-F238E27FC236}">
                <a16:creationId xmlns:a16="http://schemas.microsoft.com/office/drawing/2014/main" id="{24ECB313-B1C9-8D23-C45B-ED07AF036DC4}"/>
              </a:ext>
            </a:extLst>
          </p:cNvPr>
          <p:cNvPicPr>
            <a:picLocks noChangeAspect="1"/>
          </p:cNvPicPr>
          <p:nvPr/>
        </p:nvPicPr>
        <p:blipFill>
          <a:blip r:embed="rId4"/>
          <a:stretch>
            <a:fillRect/>
          </a:stretch>
        </p:blipFill>
        <p:spPr>
          <a:xfrm>
            <a:off x="9532189" y="3181548"/>
            <a:ext cx="2146163" cy="3435527"/>
          </a:xfrm>
          <a:prstGeom prst="rect">
            <a:avLst/>
          </a:prstGeom>
        </p:spPr>
      </p:pic>
    </p:spTree>
    <p:extLst>
      <p:ext uri="{BB962C8B-B14F-4D97-AF65-F5344CB8AC3E}">
        <p14:creationId xmlns:p14="http://schemas.microsoft.com/office/powerpoint/2010/main" val="386703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80061" y="929587"/>
            <a:ext cx="6327909" cy="1434052"/>
          </a:xfrm>
          <a:ln w="12700">
            <a:solidFill>
              <a:schemeClr val="tx1"/>
            </a:solidFill>
          </a:ln>
        </p:spPr>
        <p:txBody>
          <a:bodyPr>
            <a:normAutofit fontScale="90000"/>
          </a:bodyPr>
          <a:lstStyle/>
          <a:p>
            <a:br>
              <a:rPr lang="en-US" sz="1400" b="1" dirty="0"/>
            </a:br>
            <a:r>
              <a:rPr lang="en-US" sz="1400" b="1" dirty="0"/>
              <a:t>SYNTAX:</a:t>
            </a:r>
            <a:br>
              <a:rPr lang="en-US" sz="1400" b="1" dirty="0"/>
            </a:br>
            <a:br>
              <a:rPr lang="en-US" sz="1400" b="1" dirty="0"/>
            </a:br>
            <a:r>
              <a:rPr lang="en-US" sz="1400" b="1" dirty="0"/>
              <a:t>    Task_3= </a:t>
            </a:r>
            <a:r>
              <a:rPr lang="en-US" sz="1400" b="1" dirty="0" err="1"/>
              <a:t>df</a:t>
            </a:r>
            <a:r>
              <a:rPr lang="en-US" sz="1400" b="1" dirty="0"/>
              <a:t>[(</a:t>
            </a:r>
            <a:r>
              <a:rPr lang="en-US" sz="1400" b="1" dirty="0" err="1"/>
              <a:t>df.budget</a:t>
            </a:r>
            <a:r>
              <a:rPr lang="en-US" sz="1400" b="1" dirty="0"/>
              <a:t>&gt;=220000)]</a:t>
            </a:r>
            <a:br>
              <a:rPr lang="en-US" sz="1400" b="1" dirty="0"/>
            </a:br>
            <a:r>
              <a:rPr lang="en-US" sz="1400" b="1" dirty="0"/>
              <a:t>Task_3</a:t>
            </a:r>
            <a:br>
              <a:rPr lang="en-US" sz="1400" b="1" dirty="0"/>
            </a:br>
            <a:br>
              <a:rPr lang="en-US" sz="1400" b="1" dirty="0"/>
            </a:br>
            <a:r>
              <a:rPr lang="en-US" sz="1400" b="1" dirty="0"/>
              <a:t>p=["</a:t>
            </a:r>
            <a:r>
              <a:rPr lang="en-US" sz="1400" b="1" dirty="0" err="1"/>
              <a:t>original_title","categories</a:t>
            </a:r>
            <a:r>
              <a:rPr lang="en-US" sz="1400" b="1" dirty="0"/>
              <a:t>", "budget", "revenue"]</a:t>
            </a:r>
            <a:br>
              <a:rPr lang="en-US" sz="1400" b="1" dirty="0"/>
            </a:br>
            <a:r>
              <a:rPr lang="en-US" sz="1400" b="1" dirty="0"/>
              <a:t>Task_3[p]</a:t>
            </a:r>
            <a:br>
              <a:rPr lang="en-US" sz="1400" b="1" dirty="0"/>
            </a:b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302903" y="1074683"/>
            <a:ext cx="4985759" cy="646331"/>
          </a:xfrm>
          <a:ln w="28575">
            <a:solidFill>
              <a:schemeClr val="tx1"/>
            </a:solidFill>
          </a:ln>
        </p:spPr>
        <p:txBody>
          <a:bodyPr/>
          <a:lstStyle/>
          <a:p>
            <a:pPr algn="l"/>
            <a:r>
              <a:rPr lang="en-US" sz="1400" b="1" dirty="0"/>
              <a:t>#Task 3 Display the movie categories that have a budget greater than $220,000.</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9" name="TextBox 8">
            <a:extLst>
              <a:ext uri="{FF2B5EF4-FFF2-40B4-BE49-F238E27FC236}">
                <a16:creationId xmlns:a16="http://schemas.microsoft.com/office/drawing/2014/main" id="{DF64053E-7EDD-1A4F-7E4E-F3F908868FB0}"/>
              </a:ext>
            </a:extLst>
          </p:cNvPr>
          <p:cNvSpPr txBox="1"/>
          <p:nvPr/>
        </p:nvSpPr>
        <p:spPr>
          <a:xfrm>
            <a:off x="57116" y="2774996"/>
            <a:ext cx="5231546" cy="1231106"/>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algn="l"/>
            <a:endParaRPr lang="en-US" sz="1400" b="1" u="sng" dirty="0">
              <a:solidFill>
                <a:srgbClr val="FF0000"/>
              </a:solidFill>
            </a:endParaRPr>
          </a:p>
          <a:p>
            <a:pPr marL="285750" indent="-285750" algn="l">
              <a:buFont typeface="Arial" panose="020B0604020202020204" pitchFamily="34" charset="0"/>
              <a:buChar char="•"/>
            </a:pPr>
            <a:r>
              <a:rPr lang="en-US" sz="1400" b="1" dirty="0">
                <a:solidFill>
                  <a:srgbClr val="FF0000"/>
                </a:solidFill>
              </a:rPr>
              <a:t>There are 3684 rows has been displayed which the movies categories budget greater than $220000.</a:t>
            </a:r>
          </a:p>
          <a:p>
            <a:pPr algn="l"/>
            <a:endParaRPr lang="en-US" sz="1800" b="1" u="sng" dirty="0"/>
          </a:p>
        </p:txBody>
      </p:sp>
      <p:sp>
        <p:nvSpPr>
          <p:cNvPr id="20" name="TextBox 19">
            <a:extLst>
              <a:ext uri="{FF2B5EF4-FFF2-40B4-BE49-F238E27FC236}">
                <a16:creationId xmlns:a16="http://schemas.microsoft.com/office/drawing/2014/main" id="{8ED8AF19-1987-6EC2-B2F2-AD198D2D1914}"/>
              </a:ext>
            </a:extLst>
          </p:cNvPr>
          <p:cNvSpPr txBox="1"/>
          <p:nvPr/>
        </p:nvSpPr>
        <p:spPr>
          <a:xfrm>
            <a:off x="5650471" y="2467219"/>
            <a:ext cx="891058" cy="307777"/>
          </a:xfrm>
          <a:prstGeom prst="rect">
            <a:avLst/>
          </a:prstGeom>
          <a:noFill/>
          <a:ln w="12700">
            <a:noFill/>
          </a:ln>
        </p:spPr>
        <p:txBody>
          <a:bodyPr wrap="square" rtlCol="0">
            <a:spAutoFit/>
          </a:bodyPr>
          <a:lstStyle/>
          <a:p>
            <a:r>
              <a:rPr lang="en-IN" sz="1400" b="1" dirty="0"/>
              <a:t>Output </a:t>
            </a:r>
          </a:p>
        </p:txBody>
      </p:sp>
      <p:pic>
        <p:nvPicPr>
          <p:cNvPr id="31" name="Picture 30">
            <a:extLst>
              <a:ext uri="{FF2B5EF4-FFF2-40B4-BE49-F238E27FC236}">
                <a16:creationId xmlns:a16="http://schemas.microsoft.com/office/drawing/2014/main" id="{76332D6A-B271-F76E-CCA9-BDB63A262BB2}"/>
              </a:ext>
            </a:extLst>
          </p:cNvPr>
          <p:cNvPicPr>
            <a:picLocks noChangeAspect="1"/>
          </p:cNvPicPr>
          <p:nvPr/>
        </p:nvPicPr>
        <p:blipFill>
          <a:blip r:embed="rId2"/>
          <a:stretch>
            <a:fillRect/>
          </a:stretch>
        </p:blipFill>
        <p:spPr>
          <a:xfrm>
            <a:off x="4343747" y="3685349"/>
            <a:ext cx="910586" cy="320753"/>
          </a:xfrm>
          <a:prstGeom prst="rect">
            <a:avLst/>
          </a:prstGeom>
        </p:spPr>
      </p:pic>
      <p:pic>
        <p:nvPicPr>
          <p:cNvPr id="7" name="Picture 6">
            <a:extLst>
              <a:ext uri="{FF2B5EF4-FFF2-40B4-BE49-F238E27FC236}">
                <a16:creationId xmlns:a16="http://schemas.microsoft.com/office/drawing/2014/main" id="{C0289F57-E1DF-86BF-51EB-67132F064FFA}"/>
              </a:ext>
            </a:extLst>
          </p:cNvPr>
          <p:cNvPicPr>
            <a:picLocks noChangeAspect="1"/>
          </p:cNvPicPr>
          <p:nvPr/>
        </p:nvPicPr>
        <p:blipFill>
          <a:blip r:embed="rId3"/>
          <a:stretch>
            <a:fillRect/>
          </a:stretch>
        </p:blipFill>
        <p:spPr>
          <a:xfrm>
            <a:off x="5680061" y="2809501"/>
            <a:ext cx="4567798" cy="2346918"/>
          </a:xfrm>
          <a:prstGeom prst="rect">
            <a:avLst/>
          </a:prstGeom>
        </p:spPr>
      </p:pic>
    </p:spTree>
    <p:extLst>
      <p:ext uri="{BB962C8B-B14F-4D97-AF65-F5344CB8AC3E}">
        <p14:creationId xmlns:p14="http://schemas.microsoft.com/office/powerpoint/2010/main" val="252665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80061" y="1009292"/>
            <a:ext cx="6209036" cy="1055819"/>
          </a:xfrm>
          <a:ln w="12700">
            <a:solidFill>
              <a:schemeClr val="tx1"/>
            </a:solidFill>
          </a:ln>
        </p:spPr>
        <p:txBody>
          <a:bodyPr>
            <a:normAutofit fontScale="90000"/>
          </a:bodyPr>
          <a:lstStyle/>
          <a:p>
            <a:br>
              <a:rPr lang="en-US" sz="1400" b="1" dirty="0"/>
            </a:br>
            <a:r>
              <a:rPr lang="en-US" sz="1400" b="1" dirty="0"/>
              <a:t>SYNTAX:</a:t>
            </a:r>
            <a:br>
              <a:rPr lang="en-US" sz="1400" b="1" dirty="0"/>
            </a:br>
            <a:br>
              <a:rPr lang="en-US" sz="1400" b="1" dirty="0"/>
            </a:br>
            <a:r>
              <a:rPr lang="en-US" sz="1400" b="1" dirty="0"/>
              <a:t>Task_4= </a:t>
            </a:r>
            <a:r>
              <a:rPr lang="en-US" sz="1400" b="1" dirty="0" err="1"/>
              <a:t>df</a:t>
            </a:r>
            <a:r>
              <a:rPr lang="en-US" sz="1400" b="1" dirty="0"/>
              <a:t>[(</a:t>
            </a:r>
            <a:r>
              <a:rPr lang="en-US" sz="1400" b="1" dirty="0" err="1"/>
              <a:t>df.revenue</a:t>
            </a:r>
            <a:r>
              <a:rPr lang="en-US" sz="1400" b="1" dirty="0"/>
              <a:t> &gt; 961000000)]</a:t>
            </a:r>
            <a:br>
              <a:rPr lang="en-US" sz="1400" b="1" dirty="0"/>
            </a:br>
            <a:r>
              <a:rPr lang="en-US" sz="1400" b="1" dirty="0"/>
              <a:t>Task_4=Task_4.sort_values("revenue", ascending=False)</a:t>
            </a:r>
            <a:br>
              <a:rPr lang="en-US" sz="1400" b="1" dirty="0"/>
            </a:br>
            <a:r>
              <a:rPr lang="en-US" sz="1400" b="1" dirty="0"/>
              <a:t>p=["</a:t>
            </a:r>
            <a:r>
              <a:rPr lang="en-US" sz="1400" b="1" dirty="0" err="1"/>
              <a:t>original_title","categories","budget</a:t>
            </a:r>
            <a:r>
              <a:rPr lang="en-US" sz="1400" b="1" dirty="0"/>
              <a:t>", "revenue"]</a:t>
            </a:r>
            <a:br>
              <a:rPr lang="en-US" sz="1400" b="1" dirty="0"/>
            </a:br>
            <a:r>
              <a:rPr lang="en-US" sz="1400" b="1" dirty="0"/>
              <a:t>Task_4[p]</a:t>
            </a:r>
            <a:br>
              <a:rPr lang="en-US" sz="1400" b="1" dirty="0"/>
            </a:b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302903" y="1074683"/>
            <a:ext cx="4985759" cy="646331"/>
          </a:xfrm>
          <a:ln w="28575">
            <a:solidFill>
              <a:schemeClr val="tx1"/>
            </a:solidFill>
          </a:ln>
        </p:spPr>
        <p:txBody>
          <a:bodyPr/>
          <a:lstStyle/>
          <a:p>
            <a:pPr algn="l"/>
            <a:r>
              <a:rPr lang="en-US" sz="1400" b="1" dirty="0"/>
              <a:t>#Task 4 Display the movie categories where revenue is greater than $961000000?</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20" name="TextBox 19">
            <a:extLst>
              <a:ext uri="{FF2B5EF4-FFF2-40B4-BE49-F238E27FC236}">
                <a16:creationId xmlns:a16="http://schemas.microsoft.com/office/drawing/2014/main" id="{8ED8AF19-1987-6EC2-B2F2-AD198D2D1914}"/>
              </a:ext>
            </a:extLst>
          </p:cNvPr>
          <p:cNvSpPr txBox="1"/>
          <p:nvPr/>
        </p:nvSpPr>
        <p:spPr>
          <a:xfrm>
            <a:off x="8071630" y="2065111"/>
            <a:ext cx="891058" cy="307777"/>
          </a:xfrm>
          <a:prstGeom prst="rect">
            <a:avLst/>
          </a:prstGeom>
          <a:noFill/>
          <a:ln w="12700">
            <a:noFill/>
          </a:ln>
        </p:spPr>
        <p:txBody>
          <a:bodyPr wrap="square" rtlCol="0">
            <a:spAutoFit/>
          </a:bodyPr>
          <a:lstStyle/>
          <a:p>
            <a:r>
              <a:rPr lang="en-IN" sz="1400" b="1" dirty="0"/>
              <a:t>Output </a:t>
            </a:r>
          </a:p>
        </p:txBody>
      </p:sp>
      <p:sp>
        <p:nvSpPr>
          <p:cNvPr id="5" name="TextBox 4">
            <a:extLst>
              <a:ext uri="{FF2B5EF4-FFF2-40B4-BE49-F238E27FC236}">
                <a16:creationId xmlns:a16="http://schemas.microsoft.com/office/drawing/2014/main" id="{49CDECCB-9CD1-C043-BCDA-434E46113576}"/>
              </a:ext>
            </a:extLst>
          </p:cNvPr>
          <p:cNvSpPr txBox="1"/>
          <p:nvPr/>
        </p:nvSpPr>
        <p:spPr>
          <a:xfrm>
            <a:off x="57116" y="2774996"/>
            <a:ext cx="5231546" cy="1231106"/>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algn="l"/>
            <a:endParaRPr lang="en-US" sz="1400" b="1" u="sng" dirty="0">
              <a:solidFill>
                <a:srgbClr val="FF0000"/>
              </a:solidFill>
            </a:endParaRPr>
          </a:p>
          <a:p>
            <a:pPr marL="285750" indent="-285750" algn="l">
              <a:buFont typeface="Arial" panose="020B0604020202020204" pitchFamily="34" charset="0"/>
              <a:buChar char="•"/>
            </a:pPr>
            <a:r>
              <a:rPr lang="en-US" sz="1400" b="1" dirty="0">
                <a:solidFill>
                  <a:srgbClr val="FF0000"/>
                </a:solidFill>
              </a:rPr>
              <a:t>24 rows has been displayed which the movies categories revenue greater than 961000000?.</a:t>
            </a:r>
          </a:p>
          <a:p>
            <a:pPr algn="l"/>
            <a:endParaRPr lang="en-US" sz="1800" b="1" u="sng" dirty="0"/>
          </a:p>
        </p:txBody>
      </p:sp>
      <p:pic>
        <p:nvPicPr>
          <p:cNvPr id="6" name="Picture 5">
            <a:extLst>
              <a:ext uri="{FF2B5EF4-FFF2-40B4-BE49-F238E27FC236}">
                <a16:creationId xmlns:a16="http://schemas.microsoft.com/office/drawing/2014/main" id="{3703B3F1-5538-9C7B-FBB2-8CB2BC2688E0}"/>
              </a:ext>
            </a:extLst>
          </p:cNvPr>
          <p:cNvPicPr>
            <a:picLocks noChangeAspect="1"/>
          </p:cNvPicPr>
          <p:nvPr/>
        </p:nvPicPr>
        <p:blipFill>
          <a:blip r:embed="rId2"/>
          <a:stretch>
            <a:fillRect/>
          </a:stretch>
        </p:blipFill>
        <p:spPr>
          <a:xfrm>
            <a:off x="4266109" y="3685349"/>
            <a:ext cx="910586" cy="320753"/>
          </a:xfrm>
          <a:prstGeom prst="rect">
            <a:avLst/>
          </a:prstGeom>
        </p:spPr>
      </p:pic>
      <p:pic>
        <p:nvPicPr>
          <p:cNvPr id="9" name="Picture 8">
            <a:extLst>
              <a:ext uri="{FF2B5EF4-FFF2-40B4-BE49-F238E27FC236}">
                <a16:creationId xmlns:a16="http://schemas.microsoft.com/office/drawing/2014/main" id="{C94C5ED1-B6DD-DD7D-25C2-5019F11E28EF}"/>
              </a:ext>
            </a:extLst>
          </p:cNvPr>
          <p:cNvPicPr>
            <a:picLocks noChangeAspect="1"/>
          </p:cNvPicPr>
          <p:nvPr/>
        </p:nvPicPr>
        <p:blipFill>
          <a:blip r:embed="rId3"/>
          <a:stretch>
            <a:fillRect/>
          </a:stretch>
        </p:blipFill>
        <p:spPr>
          <a:xfrm>
            <a:off x="6280451" y="2446460"/>
            <a:ext cx="4473416" cy="4077305"/>
          </a:xfrm>
          <a:prstGeom prst="rect">
            <a:avLst/>
          </a:prstGeom>
        </p:spPr>
      </p:pic>
    </p:spTree>
    <p:extLst>
      <p:ext uri="{BB962C8B-B14F-4D97-AF65-F5344CB8AC3E}">
        <p14:creationId xmlns:p14="http://schemas.microsoft.com/office/powerpoint/2010/main" val="238039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80061" y="1009293"/>
            <a:ext cx="5881231" cy="957530"/>
          </a:xfrm>
          <a:ln w="12700">
            <a:solidFill>
              <a:schemeClr val="tx1"/>
            </a:solidFill>
          </a:ln>
        </p:spPr>
        <p:txBody>
          <a:bodyPr>
            <a:normAutofit fontScale="90000"/>
          </a:bodyPr>
          <a:lstStyle/>
          <a:p>
            <a:br>
              <a:rPr lang="en-US" sz="1400" b="1" dirty="0"/>
            </a:br>
            <a:r>
              <a:rPr lang="en-US" sz="1400" b="1" dirty="0"/>
              <a:t>SYNTAX:</a:t>
            </a:r>
            <a:br>
              <a:rPr lang="en-US" sz="1400" b="1" dirty="0"/>
            </a:br>
            <a:br>
              <a:rPr lang="en-US" sz="1400" b="1" dirty="0"/>
            </a:br>
            <a:r>
              <a:rPr lang="en-US" sz="1400" b="1" dirty="0" err="1"/>
              <a:t>df</a:t>
            </a:r>
            <a:r>
              <a:rPr lang="en-US" sz="1400" b="1" dirty="0"/>
              <a:t>=</a:t>
            </a:r>
            <a:r>
              <a:rPr lang="en-US" sz="1400" b="1" dirty="0" err="1"/>
              <a:t>df</a:t>
            </a:r>
            <a:r>
              <a:rPr lang="en-US" sz="1400" b="1" dirty="0"/>
              <a:t>[((</a:t>
            </a:r>
            <a:r>
              <a:rPr lang="en-US" sz="1400" b="1" dirty="0" err="1"/>
              <a:t>df.budget</a:t>
            </a:r>
            <a:r>
              <a:rPr lang="en-US" sz="1400" b="1" dirty="0"/>
              <a:t>!=0) &amp;(</a:t>
            </a:r>
            <a:r>
              <a:rPr lang="en-US" sz="1400" b="1" dirty="0" err="1"/>
              <a:t>df.revenue</a:t>
            </a:r>
            <a:r>
              <a:rPr lang="en-US" sz="1400" b="1" dirty="0"/>
              <a:t>!=0))]</a:t>
            </a:r>
            <a:br>
              <a:rPr lang="en-US" sz="1400" b="1" dirty="0"/>
            </a:br>
            <a:r>
              <a:rPr lang="en-US" sz="1400" b="1" dirty="0" err="1"/>
              <a:t>df</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80009" y="1093302"/>
            <a:ext cx="4985759" cy="957531"/>
          </a:xfrm>
          <a:ln w="28575">
            <a:solidFill>
              <a:schemeClr val="tx1"/>
            </a:solidFill>
          </a:ln>
        </p:spPr>
        <p:txBody>
          <a:bodyPr/>
          <a:lstStyle/>
          <a:p>
            <a:pPr algn="l"/>
            <a:r>
              <a:rPr lang="en-US" sz="1400" b="1" dirty="0"/>
              <a:t>#Task 5 In the dataset, there are some movies for which the budget and revenue columns have the value 0, which mean unknown values. Remove the rows with value 0 from both the budget and revenue columns.</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sp>
        <p:nvSpPr>
          <p:cNvPr id="9" name="TextBox 8">
            <a:extLst>
              <a:ext uri="{FF2B5EF4-FFF2-40B4-BE49-F238E27FC236}">
                <a16:creationId xmlns:a16="http://schemas.microsoft.com/office/drawing/2014/main" id="{DF64053E-7EDD-1A4F-7E4E-F3F908868FB0}"/>
              </a:ext>
            </a:extLst>
          </p:cNvPr>
          <p:cNvSpPr txBox="1"/>
          <p:nvPr/>
        </p:nvSpPr>
        <p:spPr>
          <a:xfrm>
            <a:off x="57116" y="2774996"/>
            <a:ext cx="5231546" cy="1446550"/>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r>
              <a:rPr lang="en-US" sz="1400" b="1" dirty="0">
                <a:solidFill>
                  <a:srgbClr val="FF0000"/>
                </a:solidFill>
              </a:rPr>
              <a:t>Budget and revenue rows with the value 0 has been dropped.</a:t>
            </a:r>
          </a:p>
          <a:p>
            <a:pPr marL="285750" indent="-285750" algn="l">
              <a:buFont typeface="Arial" panose="020B0604020202020204" pitchFamily="34" charset="0"/>
              <a:buChar char="•"/>
            </a:pPr>
            <a:endParaRPr lang="en-US" sz="1400" b="1" dirty="0">
              <a:solidFill>
                <a:srgbClr val="FF0000"/>
              </a:solidFill>
            </a:endParaRPr>
          </a:p>
          <a:p>
            <a:pPr marL="285750" indent="-285750" algn="l">
              <a:buFont typeface="Arial" panose="020B0604020202020204" pitchFamily="34" charset="0"/>
              <a:buChar char="•"/>
            </a:pPr>
            <a:r>
              <a:rPr lang="en-US" sz="1400" b="1" dirty="0">
                <a:solidFill>
                  <a:srgbClr val="FF0000"/>
                </a:solidFill>
              </a:rPr>
              <a:t>The output  after treatment</a:t>
            </a:r>
          </a:p>
          <a:p>
            <a:pPr algn="l"/>
            <a:endParaRPr lang="en-US" sz="1800" b="1" u="sng" dirty="0"/>
          </a:p>
        </p:txBody>
      </p:sp>
      <p:sp>
        <p:nvSpPr>
          <p:cNvPr id="20" name="TextBox 19">
            <a:extLst>
              <a:ext uri="{FF2B5EF4-FFF2-40B4-BE49-F238E27FC236}">
                <a16:creationId xmlns:a16="http://schemas.microsoft.com/office/drawing/2014/main" id="{8ED8AF19-1987-6EC2-B2F2-AD198D2D1914}"/>
              </a:ext>
            </a:extLst>
          </p:cNvPr>
          <p:cNvSpPr txBox="1"/>
          <p:nvPr/>
        </p:nvSpPr>
        <p:spPr>
          <a:xfrm>
            <a:off x="8071630" y="2065111"/>
            <a:ext cx="891058" cy="307777"/>
          </a:xfrm>
          <a:prstGeom prst="rect">
            <a:avLst/>
          </a:prstGeom>
          <a:noFill/>
          <a:ln w="12700">
            <a:noFill/>
          </a:ln>
        </p:spPr>
        <p:txBody>
          <a:bodyPr wrap="square" rtlCol="0">
            <a:spAutoFit/>
          </a:bodyPr>
          <a:lstStyle/>
          <a:p>
            <a:r>
              <a:rPr lang="en-IN" sz="1400" b="1" dirty="0"/>
              <a:t>Output </a:t>
            </a:r>
          </a:p>
        </p:txBody>
      </p:sp>
      <p:pic>
        <p:nvPicPr>
          <p:cNvPr id="31" name="Picture 30">
            <a:extLst>
              <a:ext uri="{FF2B5EF4-FFF2-40B4-BE49-F238E27FC236}">
                <a16:creationId xmlns:a16="http://schemas.microsoft.com/office/drawing/2014/main" id="{76332D6A-B271-F76E-CCA9-BDB63A262BB2}"/>
              </a:ext>
            </a:extLst>
          </p:cNvPr>
          <p:cNvPicPr>
            <a:picLocks noChangeAspect="1"/>
          </p:cNvPicPr>
          <p:nvPr/>
        </p:nvPicPr>
        <p:blipFill>
          <a:blip r:embed="rId2"/>
          <a:stretch>
            <a:fillRect/>
          </a:stretch>
        </p:blipFill>
        <p:spPr>
          <a:xfrm>
            <a:off x="4161281" y="3687278"/>
            <a:ext cx="910586" cy="320753"/>
          </a:xfrm>
          <a:prstGeom prst="rect">
            <a:avLst/>
          </a:prstGeom>
        </p:spPr>
      </p:pic>
      <p:pic>
        <p:nvPicPr>
          <p:cNvPr id="6" name="Picture 5">
            <a:extLst>
              <a:ext uri="{FF2B5EF4-FFF2-40B4-BE49-F238E27FC236}">
                <a16:creationId xmlns:a16="http://schemas.microsoft.com/office/drawing/2014/main" id="{FA5E785D-D7BC-1E8D-F6B6-64130D8FCFEC}"/>
              </a:ext>
            </a:extLst>
          </p:cNvPr>
          <p:cNvPicPr>
            <a:picLocks noChangeAspect="1"/>
          </p:cNvPicPr>
          <p:nvPr/>
        </p:nvPicPr>
        <p:blipFill>
          <a:blip r:embed="rId3"/>
          <a:stretch>
            <a:fillRect/>
          </a:stretch>
        </p:blipFill>
        <p:spPr>
          <a:xfrm>
            <a:off x="5929054" y="2471176"/>
            <a:ext cx="5696559" cy="3073711"/>
          </a:xfrm>
          <a:prstGeom prst="rect">
            <a:avLst/>
          </a:prstGeom>
        </p:spPr>
      </p:pic>
    </p:spTree>
    <p:extLst>
      <p:ext uri="{BB962C8B-B14F-4D97-AF65-F5344CB8AC3E}">
        <p14:creationId xmlns:p14="http://schemas.microsoft.com/office/powerpoint/2010/main" val="964495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6007865" y="1132849"/>
            <a:ext cx="6000105" cy="1204910"/>
          </a:xfrm>
          <a:ln w="12700">
            <a:solidFill>
              <a:schemeClr val="tx1"/>
            </a:solidFill>
          </a:ln>
        </p:spPr>
        <p:txBody>
          <a:bodyPr>
            <a:normAutofit/>
          </a:bodyPr>
          <a:lstStyle/>
          <a:p>
            <a:r>
              <a:rPr lang="en-US" sz="1400" b="1" dirty="0"/>
              <a:t>SYNTAX:</a:t>
            </a:r>
            <a:br>
              <a:rPr lang="en-US" sz="1400" b="1" dirty="0"/>
            </a:br>
            <a:br>
              <a:rPr lang="en-US" sz="1400" b="1" dirty="0"/>
            </a:br>
            <a:r>
              <a:rPr lang="en-US" sz="1400" b="1" dirty="0"/>
              <a:t>top10_Rev=</a:t>
            </a:r>
            <a:r>
              <a:rPr lang="en-US" sz="1400" b="1" dirty="0" err="1"/>
              <a:t>df.groupby</a:t>
            </a:r>
            <a:r>
              <a:rPr lang="en-US" sz="1400" b="1" dirty="0"/>
              <a:t>('</a:t>
            </a:r>
            <a:r>
              <a:rPr lang="en-US" sz="1400" b="1" dirty="0" err="1"/>
              <a:t>original_title</a:t>
            </a:r>
            <a:r>
              <a:rPr lang="en-US" sz="1400" b="1" dirty="0"/>
              <a:t>')[['revenue']].max()</a:t>
            </a:r>
            <a:br>
              <a:rPr lang="en-US" sz="1400" b="1" dirty="0"/>
            </a:br>
            <a:r>
              <a:rPr lang="en-US" sz="1400" b="1" dirty="0" err="1"/>
              <a:t>sorted_rev</a:t>
            </a:r>
            <a:r>
              <a:rPr lang="en-US" sz="1400" b="1" dirty="0"/>
              <a:t>=top10_Rev.sort_values('</a:t>
            </a:r>
            <a:r>
              <a:rPr lang="en-US" sz="1400" b="1" dirty="0" err="1"/>
              <a:t>revenue',ascending</a:t>
            </a:r>
            <a:r>
              <a:rPr lang="en-US" sz="1400" b="1" dirty="0"/>
              <a:t>=False)[:10]</a:t>
            </a:r>
            <a:br>
              <a:rPr lang="en-US" sz="1400" b="1" dirty="0"/>
            </a:br>
            <a:r>
              <a:rPr lang="en-US" sz="1400" b="1" dirty="0" err="1"/>
              <a:t>sorted_rev</a:t>
            </a:r>
            <a:endParaRPr lang="en-US" sz="1400"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52999" y="1423357"/>
            <a:ext cx="4862465" cy="472317"/>
          </a:xfrm>
          <a:ln w="28575">
            <a:solidFill>
              <a:schemeClr val="tx1"/>
            </a:solidFill>
          </a:ln>
        </p:spPr>
        <p:txBody>
          <a:bodyPr/>
          <a:lstStyle/>
          <a:p>
            <a:pPr algn="l"/>
            <a:r>
              <a:rPr lang="en-US" sz="1400" b="1" dirty="0"/>
              <a:t># Task 6i list the top 10 movies with the highest revenues </a:t>
            </a:r>
          </a:p>
        </p:txBody>
      </p:sp>
      <p:sp>
        <p:nvSpPr>
          <p:cNvPr id="4" name="TextBox 3">
            <a:extLst>
              <a:ext uri="{FF2B5EF4-FFF2-40B4-BE49-F238E27FC236}">
                <a16:creationId xmlns:a16="http://schemas.microsoft.com/office/drawing/2014/main" id="{BF5DBB56-A04B-A17E-23BA-A5C2BC4ACC3F}"/>
              </a:ext>
            </a:extLst>
          </p:cNvPr>
          <p:cNvSpPr txBox="1"/>
          <p:nvPr/>
        </p:nvSpPr>
        <p:spPr>
          <a:xfrm>
            <a:off x="2138920" y="240925"/>
            <a:ext cx="7496354" cy="646331"/>
          </a:xfrm>
          <a:prstGeom prst="rect">
            <a:avLst/>
          </a:prstGeom>
          <a:solidFill>
            <a:schemeClr val="accent2">
              <a:lumMod val="75000"/>
            </a:schemeClr>
          </a:solidFill>
        </p:spPr>
        <p:txBody>
          <a:bodyPr wrap="square" rtlCol="0">
            <a:spAutoFit/>
          </a:bodyPr>
          <a:lstStyle/>
          <a:p>
            <a:pPr algn="ctr"/>
            <a:r>
              <a:rPr lang="en-US" sz="3600" dirty="0"/>
              <a:t>TMDB MOVIE DATA ANALYSIS</a:t>
            </a:r>
            <a:endParaRPr lang="en-IN" sz="3600" dirty="0"/>
          </a:p>
        </p:txBody>
      </p:sp>
      <p:pic>
        <p:nvPicPr>
          <p:cNvPr id="5" name="Picture 4">
            <a:extLst>
              <a:ext uri="{FF2B5EF4-FFF2-40B4-BE49-F238E27FC236}">
                <a16:creationId xmlns:a16="http://schemas.microsoft.com/office/drawing/2014/main" id="{10FB0FD9-4A6C-EF10-260F-BB2B0E0BADD8}"/>
              </a:ext>
            </a:extLst>
          </p:cNvPr>
          <p:cNvPicPr>
            <a:picLocks noChangeAspect="1"/>
          </p:cNvPicPr>
          <p:nvPr/>
        </p:nvPicPr>
        <p:blipFill>
          <a:blip r:embed="rId2"/>
          <a:stretch>
            <a:fillRect/>
          </a:stretch>
        </p:blipFill>
        <p:spPr>
          <a:xfrm>
            <a:off x="5791012" y="3262104"/>
            <a:ext cx="5853880" cy="3354971"/>
          </a:xfrm>
          <a:prstGeom prst="rect">
            <a:avLst/>
          </a:prstGeom>
        </p:spPr>
      </p:pic>
      <p:sp>
        <p:nvSpPr>
          <p:cNvPr id="6" name="TextBox 5">
            <a:extLst>
              <a:ext uri="{FF2B5EF4-FFF2-40B4-BE49-F238E27FC236}">
                <a16:creationId xmlns:a16="http://schemas.microsoft.com/office/drawing/2014/main" id="{41C62BEF-9B46-F3C5-006B-C716A42A6719}"/>
              </a:ext>
            </a:extLst>
          </p:cNvPr>
          <p:cNvSpPr txBox="1"/>
          <p:nvPr/>
        </p:nvSpPr>
        <p:spPr>
          <a:xfrm>
            <a:off x="57116" y="2774996"/>
            <a:ext cx="5377526" cy="1169551"/>
          </a:xfrm>
          <a:prstGeom prst="rect">
            <a:avLst/>
          </a:prstGeom>
          <a:solidFill>
            <a:schemeClr val="accent3">
              <a:lumMod val="40000"/>
              <a:lumOff val="60000"/>
            </a:schemeClr>
          </a:solidFill>
          <a:ln w="28575">
            <a:solidFill>
              <a:schemeClr val="tx1"/>
            </a:solidFill>
          </a:ln>
        </p:spPr>
        <p:txBody>
          <a:bodyPr wrap="square">
            <a:spAutoFit/>
          </a:bodyPr>
          <a:lstStyle/>
          <a:p>
            <a:pPr algn="l"/>
            <a:r>
              <a:rPr lang="en-US" sz="1400" b="1" u="sng" dirty="0">
                <a:solidFill>
                  <a:srgbClr val="FF0000"/>
                </a:solidFill>
              </a:rPr>
              <a:t>Interpretation</a:t>
            </a:r>
          </a:p>
          <a:p>
            <a:pPr marL="285750" indent="-285750" algn="l">
              <a:buFont typeface="Arial" panose="020B0604020202020204" pitchFamily="34" charset="0"/>
              <a:buChar char="•"/>
            </a:pPr>
            <a:r>
              <a:rPr lang="en-US" sz="1400" b="1" dirty="0">
                <a:solidFill>
                  <a:srgbClr val="FF0000"/>
                </a:solidFill>
              </a:rPr>
              <a:t>The top 10 movies with the highest revenue are shown in the right.</a:t>
            </a:r>
          </a:p>
          <a:p>
            <a:pPr marL="285750" indent="-285750" algn="l">
              <a:buFont typeface="Arial" panose="020B0604020202020204" pitchFamily="34" charset="0"/>
              <a:buChar char="•"/>
            </a:pPr>
            <a:r>
              <a:rPr lang="en-US" sz="1400" b="1" dirty="0">
                <a:solidFill>
                  <a:srgbClr val="FF0000"/>
                </a:solidFill>
              </a:rPr>
              <a:t>‘Avatar’ has earned a highest revenue</a:t>
            </a:r>
          </a:p>
          <a:p>
            <a:pPr algn="l"/>
            <a:r>
              <a:rPr lang="en-US" sz="1400" b="1" dirty="0">
                <a:solidFill>
                  <a:srgbClr val="FF0000"/>
                </a:solidFill>
              </a:rPr>
              <a:t>       $ </a:t>
            </a:r>
            <a:r>
              <a:rPr lang="en-IN" sz="1400" b="1" dirty="0">
                <a:solidFill>
                  <a:srgbClr val="FF0000"/>
                </a:solidFill>
              </a:rPr>
              <a:t>2787965087</a:t>
            </a:r>
            <a:r>
              <a:rPr lang="en-US" sz="1400" b="1" dirty="0">
                <a:solidFill>
                  <a:srgbClr val="FF0000"/>
                </a:solidFill>
              </a:rPr>
              <a:t>.</a:t>
            </a:r>
          </a:p>
        </p:txBody>
      </p:sp>
      <p:pic>
        <p:nvPicPr>
          <p:cNvPr id="7" name="Picture 6">
            <a:extLst>
              <a:ext uri="{FF2B5EF4-FFF2-40B4-BE49-F238E27FC236}">
                <a16:creationId xmlns:a16="http://schemas.microsoft.com/office/drawing/2014/main" id="{1CB52763-2A7A-1319-EA61-23C601D39CC4}"/>
              </a:ext>
            </a:extLst>
          </p:cNvPr>
          <p:cNvPicPr>
            <a:picLocks noChangeAspect="1"/>
          </p:cNvPicPr>
          <p:nvPr/>
        </p:nvPicPr>
        <p:blipFill>
          <a:blip r:embed="rId3"/>
          <a:stretch>
            <a:fillRect/>
          </a:stretch>
        </p:blipFill>
        <p:spPr>
          <a:xfrm>
            <a:off x="4401080" y="3472989"/>
            <a:ext cx="910586" cy="320753"/>
          </a:xfrm>
          <a:prstGeom prst="rect">
            <a:avLst/>
          </a:prstGeom>
        </p:spPr>
      </p:pic>
      <p:sp>
        <p:nvSpPr>
          <p:cNvPr id="13" name="TextBox 12">
            <a:extLst>
              <a:ext uri="{FF2B5EF4-FFF2-40B4-BE49-F238E27FC236}">
                <a16:creationId xmlns:a16="http://schemas.microsoft.com/office/drawing/2014/main" id="{F9FEACE5-A70F-4539-70C5-FC548B858577}"/>
              </a:ext>
            </a:extLst>
          </p:cNvPr>
          <p:cNvSpPr txBox="1"/>
          <p:nvPr/>
        </p:nvSpPr>
        <p:spPr>
          <a:xfrm>
            <a:off x="6007865" y="2876650"/>
            <a:ext cx="1143432" cy="307777"/>
          </a:xfrm>
          <a:prstGeom prst="rect">
            <a:avLst/>
          </a:prstGeom>
          <a:noFill/>
          <a:ln w="12700">
            <a:noFill/>
          </a:ln>
        </p:spPr>
        <p:txBody>
          <a:bodyPr wrap="square" rtlCol="0">
            <a:spAutoFit/>
          </a:bodyPr>
          <a:lstStyle/>
          <a:p>
            <a:r>
              <a:rPr lang="en-IN" sz="1400" b="1" dirty="0"/>
              <a:t>Output </a:t>
            </a:r>
          </a:p>
        </p:txBody>
      </p:sp>
    </p:spTree>
    <p:extLst>
      <p:ext uri="{BB962C8B-B14F-4D97-AF65-F5344CB8AC3E}">
        <p14:creationId xmlns:p14="http://schemas.microsoft.com/office/powerpoint/2010/main" val="3495146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2.xml><?xml version="1.0" encoding="utf-8"?>
<ds:datastoreItem xmlns:ds="http://schemas.openxmlformats.org/officeDocument/2006/customXml" ds:itemID="{6DB4AFBF-E012-4607-B95C-D9E661912A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TM03457485[[fn=Mesh]]</Template>
  <TotalTime>0</TotalTime>
  <Words>2122</Words>
  <Application>Microsoft Office PowerPoint</Application>
  <PresentationFormat>Widescreen</PresentationFormat>
  <Paragraphs>152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Arial</vt:lpstr>
      <vt:lpstr>Calibri</vt:lpstr>
      <vt:lpstr>Century Gothic</vt:lpstr>
      <vt:lpstr>Helvetica Neue</vt:lpstr>
      <vt:lpstr>Söhne</vt:lpstr>
      <vt:lpstr>Mesh</vt:lpstr>
      <vt:lpstr> </vt:lpstr>
      <vt:lpstr>PowerPoint Presentation</vt:lpstr>
      <vt:lpstr>PowerPoint Presentation</vt:lpstr>
      <vt:lpstr> SYNTAX:  df=pd.read_csv("DS1_C8_V3_ND_Sprint2_Data Analysis Using Python_Dataset.csv") df  first_50_movies = df.head(50)  # Displays the top 50 movie title and genres titles_and_genres = first_50_movies[['original_title','genres']]  titles_and_genres </vt:lpstr>
      <vt:lpstr> SYNTAX:  df.isnull().sum()  </vt:lpstr>
      <vt:lpstr> SYNTAX:      Task_3= df[(df.budget&gt;=220000)] Task_3  p=["original_title","categories", "budget", "revenue"] Task_3[p]  </vt:lpstr>
      <vt:lpstr> SYNTAX:  Task_4= df[(df.revenue &gt; 961000000)] Task_4=Task_4.sort_values("revenue", ascending=False) p=["original_title","categories","budget", "revenue"] Task_4[p] </vt:lpstr>
      <vt:lpstr> SYNTAX:  df=df[((df.budget!=0) &amp;(df.revenue!=0))] df</vt:lpstr>
      <vt:lpstr>SYNTAX:  top10_Rev=df.groupby('original_title')[['revenue']].max() sorted_rev=top10_Rev.sort_values('revenue',ascending=False)[:10] sorted_rev</vt:lpstr>
      <vt:lpstr>SYNTAX:  top10_budget=df.groupby('original_title')[['budget']].min() sorted_budg=top10_budget.sort_values('budget')[:10] sorted_budg</vt:lpstr>
      <vt:lpstr>SYNTAX:  correlation=df['budget'].corr(df['popularity']) print(f"Correlation between budget and popularity: {correlation}")</vt:lpstr>
      <vt:lpstr>SYNTAX:  # # Initialize an empty dictionary to store production company names and their counts production_counts = {}  # Iterate over each row in the DataFrame for row in df.itertuples(index=False):     # Iterate over each production company in the row     for company in row.production_companies:         # Extract the production company name         company_name = company['name']                  # Increment the count for the production company         if company_name in production_counts:             production_counts[company_name] += 1         else:             production_counts[company_name] = 1  # Create a new DataFrame to store the production company names and their counts production_df = pd.DataFrame({'Production Company': list(production_counts.keys()), 'Count': list(production_counts.values())})  # Sort the DataFrame by count in descending order production_df = production_df.sort_values('Count', ascending=False) production_df</vt:lpstr>
      <vt:lpstr>SYNTAX:  production_df = production_df.sort_values('Count', ascending=False)  # Select the top 25 production companies based on count top_25_companies_pc = production_df.head(25) top_25_companies_pc</vt:lpstr>
      <vt:lpstr>SYNTAX: sort_500=df.sort_values('revenue',ascending=False).head(500) sort_500  final_data=sort_500[['budget','revenue','runtime']]  final_data  Central_tend=pd.DataFrame([Mean,Median,Mode],columns=cols,index=index) Central_tend  Measures_Desper=pd.DataFrame([Mean,STD,CV],columns=cols,index=index) Measures_Desper  outliers=pd.DataFrame([budget,revenue,runtime],columns=                       ['data','minimum','maximum','ranges','q1','q3','iqr','lf','uf','Outliers']) outliers </vt:lpstr>
      <vt:lpstr>SYNTAX:  set_palette="pastel" fig,ax=plt.subplots(1,3,figsize=(15,5)) sns.boxplot(y=ct['budget'],ax=ax[0], color="orange") sns.boxplot(y=ct['revenue'],ax=ax[2],color="teal") sns.boxplot(y=ct['runtime'],ax=ax[1],color="green") plt.show() </vt:lpstr>
      <vt:lpstr>SYNTAX:  task11=sort_500[(sort_500.runtime)&gt;(sort_500.runtime).mean()] task11=task11[['original_title','runtime']] task11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2023-03-20T14:02:34Z</dcterms:created>
  <dcterms:modified xsi:type="dcterms:W3CDTF">2023-09-20T10:19:11Z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